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56" r:id="rId2"/>
    <p:sldId id="257" r:id="rId3"/>
    <p:sldId id="301" r:id="rId4"/>
    <p:sldId id="305" r:id="rId5"/>
    <p:sldId id="299" r:id="rId6"/>
    <p:sldId id="300" r:id="rId7"/>
    <p:sldId id="292" r:id="rId8"/>
    <p:sldId id="289" r:id="rId9"/>
    <p:sldId id="311" r:id="rId10"/>
    <p:sldId id="312" r:id="rId11"/>
    <p:sldId id="302" r:id="rId12"/>
    <p:sldId id="306" r:id="rId13"/>
    <p:sldId id="279" r:id="rId14"/>
    <p:sldId id="309" r:id="rId15"/>
    <p:sldId id="280" r:id="rId16"/>
    <p:sldId id="281" r:id="rId17"/>
    <p:sldId id="303" r:id="rId18"/>
    <p:sldId id="313" r:id="rId19"/>
    <p:sldId id="282" r:id="rId20"/>
    <p:sldId id="283" r:id="rId21"/>
    <p:sldId id="286" r:id="rId22"/>
    <p:sldId id="304" r:id="rId23"/>
    <p:sldId id="284" r:id="rId24"/>
    <p:sldId id="261" r:id="rId25"/>
  </p:sldIdLst>
  <p:sldSz cx="10058400" cy="7772400"/>
  <p:notesSz cx="7315200" cy="96012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yle Plitt" initials="K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EEF"/>
    <a:srgbClr val="576A79"/>
    <a:srgbClr val="F99A32"/>
    <a:srgbClr val="FFDD3C"/>
    <a:srgbClr val="95C43D"/>
    <a:srgbClr val="E1F1C5"/>
    <a:srgbClr val="FFF7CD"/>
    <a:srgbClr val="FFFFFF"/>
    <a:srgbClr val="7669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51" autoAdjust="0"/>
    <p:restoredTop sz="94660"/>
  </p:normalViewPr>
  <p:slideViewPr>
    <p:cSldViewPr snapToGrid="0" snapToObjects="1">
      <p:cViewPr>
        <p:scale>
          <a:sx n="90" d="100"/>
          <a:sy n="90" d="100"/>
        </p:scale>
        <p:origin x="-2424" y="-496"/>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pdxfile1.rvkuhns.local\departments\Business%20Development\Request%20for%20Proposals%20(RFP)\Supplemental%20Information\Asset%20Values%20by%20Plan%20and%20Client\2013-09-30%20RVK%20Clients%20by%20Type%20&amp;%20Size.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pdxfile1.rvkuhns.local\departments\Business%20Development\Request%20for%20Proposals%20(RFP)\Supplemental%20Information\Asset%20Values%20by%20Plan%20and%20Client\2013-09-30%20RVK%20Clients%20by%20Type%20&amp;%20Size.xlsx" TargetMode="External"/><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pdxfile1.rvkuhns.local\departments\Business%20Development\Request%20for%20Proposals%20(RFP)\Supplemental%20Information\Asset%20Values%20by%20Plan%20and%20Client\2013-09-30%20RVK%20Clients%20by%20Type%20&amp;%20Size.xlsx" TargetMode="External"/><Relationship Id="rId3"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ln>
              <a:solidFill>
                <a:schemeClr val="bg1"/>
              </a:solidFill>
            </a:ln>
          </c:spPr>
          <c:dPt>
            <c:idx val="0"/>
            <c:bubble3D val="0"/>
            <c:spPr>
              <a:solidFill>
                <a:srgbClr val="95C43D"/>
              </a:solidFill>
              <a:ln>
                <a:solidFill>
                  <a:schemeClr val="bg1"/>
                </a:solidFill>
              </a:ln>
            </c:spPr>
          </c:dPt>
          <c:dPt>
            <c:idx val="1"/>
            <c:bubble3D val="0"/>
            <c:spPr>
              <a:solidFill>
                <a:srgbClr val="00AEEF"/>
              </a:solidFill>
              <a:ln>
                <a:solidFill>
                  <a:schemeClr val="bg1"/>
                </a:solidFill>
              </a:ln>
            </c:spPr>
          </c:dPt>
          <c:dPt>
            <c:idx val="2"/>
            <c:bubble3D val="0"/>
            <c:spPr>
              <a:solidFill>
                <a:srgbClr val="FFDD3C"/>
              </a:solidFill>
              <a:ln>
                <a:solidFill>
                  <a:schemeClr val="bg1"/>
                </a:solidFill>
              </a:ln>
            </c:spPr>
          </c:dPt>
          <c:dPt>
            <c:idx val="3"/>
            <c:bubble3D val="0"/>
            <c:spPr>
              <a:solidFill>
                <a:srgbClr val="F99A32"/>
              </a:solidFill>
              <a:ln>
                <a:solidFill>
                  <a:schemeClr val="bg1"/>
                </a:solidFill>
              </a:ln>
            </c:spPr>
          </c:dPt>
          <c:dPt>
            <c:idx val="4"/>
            <c:bubble3D val="0"/>
            <c:spPr>
              <a:solidFill>
                <a:srgbClr val="766953"/>
              </a:solidFill>
              <a:ln>
                <a:solidFill>
                  <a:schemeClr val="bg1"/>
                </a:solidFill>
              </a:ln>
            </c:spPr>
          </c:dPt>
          <c:dPt>
            <c:idx val="5"/>
            <c:bubble3D val="0"/>
            <c:spPr>
              <a:solidFill>
                <a:srgbClr val="BFBFBF"/>
              </a:solidFill>
              <a:ln>
                <a:solidFill>
                  <a:schemeClr val="bg1"/>
                </a:solidFill>
              </a:ln>
            </c:spPr>
          </c:dPt>
          <c:dLbls>
            <c:dLbl>
              <c:idx val="3"/>
              <c:layout>
                <c:manualLayout>
                  <c:x val="0.0821367521367521"/>
                  <c:y val="-0.0942403032954214"/>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'Clients by Type'!$A$3:$A$8</c:f>
              <c:strCache>
                <c:ptCount val="6"/>
                <c:pt idx="0">
                  <c:v>Corporation</c:v>
                </c:pt>
                <c:pt idx="1">
                  <c:v>Education</c:v>
                </c:pt>
                <c:pt idx="2">
                  <c:v>Government</c:v>
                </c:pt>
                <c:pt idx="3">
                  <c:v>High Net Worth</c:v>
                </c:pt>
                <c:pt idx="4">
                  <c:v>Other Non Profit</c:v>
                </c:pt>
                <c:pt idx="5">
                  <c:v>Taft Hartley</c:v>
                </c:pt>
              </c:strCache>
            </c:strRef>
          </c:cat>
          <c:val>
            <c:numRef>
              <c:f>'Clients by Type'!$E$3:$E$8</c:f>
              <c:numCache>
                <c:formatCode>General</c:formatCode>
                <c:ptCount val="6"/>
                <c:pt idx="0">
                  <c:v>64.0</c:v>
                </c:pt>
                <c:pt idx="1">
                  <c:v>14.0</c:v>
                </c:pt>
                <c:pt idx="2">
                  <c:v>34.0</c:v>
                </c:pt>
                <c:pt idx="3">
                  <c:v>10.0</c:v>
                </c:pt>
                <c:pt idx="4">
                  <c:v>35.0</c:v>
                </c:pt>
                <c:pt idx="5">
                  <c:v>38.0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5384615384615"/>
          <c:y val="0.219919072615923"/>
          <c:w val="0.346153846153846"/>
          <c:h val="0.699050743657043"/>
        </c:manualLayout>
      </c:layout>
      <c:overlay val="0"/>
    </c:legend>
    <c:plotVisOnly val="1"/>
    <c:dispBlanksAs val="gap"/>
    <c:showDLblsOverMax val="0"/>
  </c:chart>
  <c:spPr>
    <a:noFill/>
    <a:ln w="9525" cmpd="sng">
      <a:solidFill>
        <a:srgbClr val="000000"/>
      </a:solid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ln>
              <a:solidFill>
                <a:schemeClr val="bg1"/>
              </a:solidFill>
            </a:ln>
          </c:spPr>
          <c:dPt>
            <c:idx val="0"/>
            <c:bubble3D val="0"/>
            <c:spPr>
              <a:solidFill>
                <a:srgbClr val="95C43D"/>
              </a:solidFill>
              <a:ln>
                <a:solidFill>
                  <a:schemeClr val="bg1"/>
                </a:solidFill>
              </a:ln>
            </c:spPr>
          </c:dPt>
          <c:dPt>
            <c:idx val="1"/>
            <c:bubble3D val="0"/>
            <c:spPr>
              <a:solidFill>
                <a:srgbClr val="00AEEF"/>
              </a:solidFill>
              <a:ln>
                <a:solidFill>
                  <a:schemeClr val="bg1"/>
                </a:solidFill>
              </a:ln>
            </c:spPr>
          </c:dPt>
          <c:dPt>
            <c:idx val="2"/>
            <c:bubble3D val="0"/>
            <c:spPr>
              <a:solidFill>
                <a:srgbClr val="FFDD3C"/>
              </a:solidFill>
              <a:ln>
                <a:solidFill>
                  <a:schemeClr val="bg1"/>
                </a:solidFill>
              </a:ln>
            </c:spPr>
          </c:dPt>
          <c:dPt>
            <c:idx val="3"/>
            <c:bubble3D val="0"/>
            <c:spPr>
              <a:solidFill>
                <a:srgbClr val="F99A32"/>
              </a:solidFill>
              <a:ln>
                <a:solidFill>
                  <a:schemeClr val="bg1"/>
                </a:solidFill>
              </a:ln>
            </c:spPr>
          </c:dPt>
          <c:dPt>
            <c:idx val="4"/>
            <c:bubble3D val="0"/>
            <c:spPr>
              <a:solidFill>
                <a:srgbClr val="766953"/>
              </a:solidFill>
              <a:ln>
                <a:solidFill>
                  <a:schemeClr val="bg1"/>
                </a:solidFill>
              </a:ln>
            </c:spPr>
          </c:dPt>
          <c:dPt>
            <c:idx val="5"/>
            <c:bubble3D val="0"/>
            <c:spPr>
              <a:solidFill>
                <a:srgbClr val="BFBFBF"/>
              </a:solidFill>
              <a:ln>
                <a:solidFill>
                  <a:schemeClr val="bg1"/>
                </a:solidFill>
              </a:ln>
            </c:spPr>
          </c:dPt>
          <c:dPt>
            <c:idx val="6"/>
            <c:bubble3D val="0"/>
            <c:spPr>
              <a:solidFill>
                <a:srgbClr val="9759A7"/>
              </a:solidFill>
              <a:ln>
                <a:solidFill>
                  <a:schemeClr val="bg1"/>
                </a:solidFill>
              </a:ln>
            </c:spPr>
          </c:dPt>
          <c:dPt>
            <c:idx val="7"/>
            <c:bubble3D val="0"/>
            <c:spPr>
              <a:solidFill>
                <a:srgbClr val="F287A9"/>
              </a:solidFill>
              <a:ln>
                <a:solidFill>
                  <a:schemeClr val="bg1"/>
                </a:solidFill>
              </a:ln>
            </c:spPr>
          </c:dPt>
          <c:dLbls>
            <c:dLbl>
              <c:idx val="4"/>
              <c:layout>
                <c:manualLayout>
                  <c:x val="0.0761982636785786"/>
                  <c:y val="-0.0724726596675416"/>
                </c:manualLayout>
              </c:layout>
              <c:showLegendKey val="0"/>
              <c:showVal val="0"/>
              <c:showCatName val="0"/>
              <c:showSerName val="0"/>
              <c:showPercent val="1"/>
              <c:showBubbleSize val="0"/>
            </c:dLbl>
            <c:dLbl>
              <c:idx val="5"/>
              <c:layout>
                <c:manualLayout>
                  <c:x val="0.039486169997981"/>
                  <c:y val="-0.0349241761446486"/>
                </c:manualLayout>
              </c:layout>
              <c:showLegendKey val="0"/>
              <c:showVal val="0"/>
              <c:showCatName val="0"/>
              <c:showSerName val="0"/>
              <c:showPercent val="1"/>
              <c:showBubbleSize val="0"/>
            </c:dLbl>
            <c:dLbl>
              <c:idx val="8"/>
              <c:delete val="1"/>
            </c:dLbl>
            <c:showLegendKey val="0"/>
            <c:showVal val="0"/>
            <c:showCatName val="0"/>
            <c:showSerName val="0"/>
            <c:showPercent val="1"/>
            <c:showBubbleSize val="0"/>
            <c:showLeaderLines val="1"/>
          </c:dLbls>
          <c:cat>
            <c:strRef>
              <c:f>'Plans by Type'!$A$3:$A$10</c:f>
              <c:strCache>
                <c:ptCount val="8"/>
                <c:pt idx="0">
                  <c:v>Defined Benefit</c:v>
                </c:pt>
                <c:pt idx="1">
                  <c:v>Defined Contribution</c:v>
                </c:pt>
                <c:pt idx="2">
                  <c:v>Endowment </c:v>
                </c:pt>
                <c:pt idx="3">
                  <c:v>Foundation</c:v>
                </c:pt>
                <c:pt idx="4">
                  <c:v>Health &amp; Welfare</c:v>
                </c:pt>
                <c:pt idx="5">
                  <c:v>Insurance</c:v>
                </c:pt>
                <c:pt idx="6">
                  <c:v>Operating Reserve/Assets</c:v>
                </c:pt>
                <c:pt idx="7">
                  <c:v>Personal/Family Trust</c:v>
                </c:pt>
              </c:strCache>
            </c:strRef>
          </c:cat>
          <c:val>
            <c:numRef>
              <c:f>'Plans by Type'!$E$3:$E$10</c:f>
              <c:numCache>
                <c:formatCode>General</c:formatCode>
                <c:ptCount val="8"/>
                <c:pt idx="0">
                  <c:v>116.0</c:v>
                </c:pt>
                <c:pt idx="1">
                  <c:v>93.0</c:v>
                </c:pt>
                <c:pt idx="2">
                  <c:v>31.0</c:v>
                </c:pt>
                <c:pt idx="3">
                  <c:v>34.0</c:v>
                </c:pt>
                <c:pt idx="4">
                  <c:v>23.0</c:v>
                </c:pt>
                <c:pt idx="5">
                  <c:v>8.0</c:v>
                </c:pt>
                <c:pt idx="6">
                  <c:v>138.0</c:v>
                </c:pt>
                <c:pt idx="7">
                  <c:v>36.0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6752136752137"/>
          <c:y val="0.057882035578886"/>
          <c:w val="0.346153846153846"/>
          <c:h val="0.918969816272966"/>
        </c:manualLayout>
      </c:layout>
      <c:overlay val="0"/>
      <c:txPr>
        <a:bodyPr/>
        <a:lstStyle/>
        <a:p>
          <a:pPr rtl="0">
            <a:defRPr/>
          </a:pPr>
          <a:endParaRPr lang="en-US"/>
        </a:p>
      </c:txPr>
    </c:legend>
    <c:plotVisOnly val="1"/>
    <c:dispBlanksAs val="gap"/>
    <c:showDLblsOverMax val="0"/>
  </c:chart>
  <c:spPr>
    <a:noFill/>
    <a:ln>
      <a:solidFill>
        <a:srgbClr val="000000"/>
      </a:solid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ln>
              <a:solidFill>
                <a:schemeClr val="bg1"/>
              </a:solidFill>
            </a:ln>
          </c:spPr>
          <c:dPt>
            <c:idx val="0"/>
            <c:bubble3D val="0"/>
            <c:spPr>
              <a:solidFill>
                <a:srgbClr val="95C43D"/>
              </a:solidFill>
              <a:ln>
                <a:solidFill>
                  <a:schemeClr val="bg1"/>
                </a:solidFill>
              </a:ln>
            </c:spPr>
          </c:dPt>
          <c:dPt>
            <c:idx val="1"/>
            <c:bubble3D val="0"/>
            <c:spPr>
              <a:solidFill>
                <a:srgbClr val="00AEEF"/>
              </a:solidFill>
              <a:ln>
                <a:solidFill>
                  <a:schemeClr val="bg1"/>
                </a:solidFill>
              </a:ln>
            </c:spPr>
          </c:dPt>
          <c:dPt>
            <c:idx val="2"/>
            <c:bubble3D val="0"/>
            <c:spPr>
              <a:solidFill>
                <a:srgbClr val="FFDD3C"/>
              </a:solidFill>
              <a:ln>
                <a:solidFill>
                  <a:schemeClr val="bg1"/>
                </a:solidFill>
              </a:ln>
            </c:spPr>
          </c:dPt>
          <c:dPt>
            <c:idx val="3"/>
            <c:bubble3D val="0"/>
            <c:spPr>
              <a:solidFill>
                <a:srgbClr val="F99A32"/>
              </a:solidFill>
              <a:ln>
                <a:solidFill>
                  <a:schemeClr val="bg1"/>
                </a:solidFill>
              </a:ln>
            </c:spPr>
          </c:dPt>
          <c:dLbls>
            <c:showLegendKey val="0"/>
            <c:showVal val="0"/>
            <c:showCatName val="0"/>
            <c:showSerName val="0"/>
            <c:showPercent val="1"/>
            <c:showBubbleSize val="0"/>
            <c:showLeaderLines val="1"/>
          </c:dLbls>
          <c:cat>
            <c:strRef>
              <c:f>'Clients by Size'!$A$11:$A$14</c:f>
              <c:strCache>
                <c:ptCount val="4"/>
                <c:pt idx="0">
                  <c:v>&lt;$50M</c:v>
                </c:pt>
                <c:pt idx="1">
                  <c:v>$51 - $250M</c:v>
                </c:pt>
                <c:pt idx="2">
                  <c:v>$251M-$1B</c:v>
                </c:pt>
                <c:pt idx="3">
                  <c:v>&gt;$1B</c:v>
                </c:pt>
              </c:strCache>
            </c:strRef>
          </c:cat>
          <c:val>
            <c:numRef>
              <c:f>'Clients by Size'!$B$11:$B$14</c:f>
              <c:numCache>
                <c:formatCode>General</c:formatCode>
                <c:ptCount val="4"/>
                <c:pt idx="0">
                  <c:v>47.0</c:v>
                </c:pt>
                <c:pt idx="1">
                  <c:v>65.0</c:v>
                </c:pt>
                <c:pt idx="2">
                  <c:v>36.0</c:v>
                </c:pt>
                <c:pt idx="3">
                  <c:v>43.0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noFill/>
    <a:ln>
      <a:solidFill>
        <a:srgbClr val="000000"/>
      </a:solid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0.09081</cdr:x>
      <cdr:y>0.02778</cdr:y>
    </cdr:from>
    <cdr:to>
      <cdr:x>0.98825</cdr:x>
      <cdr:y>0.13889</cdr:y>
    </cdr:to>
    <cdr:sp macro="" textlink="">
      <cdr:nvSpPr>
        <cdr:cNvPr id="2" name="TextBox 1"/>
        <cdr:cNvSpPr txBox="1"/>
      </cdr:nvSpPr>
      <cdr:spPr>
        <a:xfrm xmlns:a="http://schemas.openxmlformats.org/drawingml/2006/main">
          <a:off x="269875" y="76200"/>
          <a:ext cx="2667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rgbClr val="576A79"/>
              </a:solidFill>
              <a:latin typeface="Arial" panose="020B0604020202020204" pitchFamily="34" charset="0"/>
              <a:cs typeface="Arial" panose="020B0604020202020204" pitchFamily="34" charset="0"/>
            </a:rPr>
            <a:t>Accounts by Client Type</a:t>
          </a:r>
          <a:endParaRPr lang="en-US" sz="1600" b="1" dirty="0">
            <a:solidFill>
              <a:srgbClr val="576A79"/>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0.02564</cdr:x>
      <cdr:y>0</cdr:y>
    </cdr:from>
    <cdr:to>
      <cdr:x>0.64103</cdr:x>
      <cdr:y>0.22222</cdr:y>
    </cdr:to>
    <cdr:sp macro="" textlink="">
      <cdr:nvSpPr>
        <cdr:cNvPr id="2" name="TextBox 1"/>
        <cdr:cNvSpPr txBox="1"/>
      </cdr:nvSpPr>
      <cdr:spPr>
        <a:xfrm xmlns:a="http://schemas.openxmlformats.org/drawingml/2006/main">
          <a:off x="76200" y="0"/>
          <a:ext cx="18288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576A79"/>
              </a:solidFill>
              <a:latin typeface="Arial" panose="020B0604020202020204" pitchFamily="34" charset="0"/>
              <a:cs typeface="Arial" panose="020B0604020202020204" pitchFamily="34" charset="0"/>
            </a:rPr>
            <a:t>Accounts by Plan Type</a:t>
          </a:r>
          <a:endParaRPr lang="en-US" sz="1600" b="1" dirty="0">
            <a:solidFill>
              <a:srgbClr val="576A79"/>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0.02759</cdr:x>
      <cdr:y>0.02778</cdr:y>
    </cdr:from>
    <cdr:to>
      <cdr:x>0.9931</cdr:x>
      <cdr:y>0.25</cdr:y>
    </cdr:to>
    <cdr:sp macro="" textlink="">
      <cdr:nvSpPr>
        <cdr:cNvPr id="2" name="TextBox 1"/>
        <cdr:cNvSpPr txBox="1"/>
      </cdr:nvSpPr>
      <cdr:spPr>
        <a:xfrm xmlns:a="http://schemas.openxmlformats.org/drawingml/2006/main">
          <a:off x="76200" y="76206"/>
          <a:ext cx="2666999" cy="609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600" b="1" dirty="0" smtClean="0">
              <a:solidFill>
                <a:srgbClr val="576A79"/>
              </a:solidFill>
              <a:latin typeface="Arial" panose="020B0604020202020204" pitchFamily="34" charset="0"/>
              <a:cs typeface="Arial" panose="020B0604020202020204" pitchFamily="34" charset="0"/>
            </a:rPr>
            <a:t>Accounts by Asset Size</a:t>
          </a:r>
          <a:endParaRPr lang="en-US" sz="1600" b="1" dirty="0">
            <a:solidFill>
              <a:srgbClr val="576A79"/>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a:defRPr sz="1200"/>
            </a:lvl1pPr>
          </a:lstStyle>
          <a:p>
            <a:endParaRPr lang="en-US"/>
          </a:p>
        </p:txBody>
      </p:sp>
      <p:sp>
        <p:nvSpPr>
          <p:cNvPr id="3" name="Date Placeholder 2"/>
          <p:cNvSpPr>
            <a:spLocks noGrp="1"/>
          </p:cNvSpPr>
          <p:nvPr>
            <p:ph type="dt" sz="quarter" idx="1"/>
          </p:nvPr>
        </p:nvSpPr>
        <p:spPr>
          <a:xfrm>
            <a:off x="4143587" y="1"/>
            <a:ext cx="3169920" cy="480060"/>
          </a:xfrm>
          <a:prstGeom prst="rect">
            <a:avLst/>
          </a:prstGeom>
        </p:spPr>
        <p:txBody>
          <a:bodyPr vert="horz" lIns="96658" tIns="48329" rIns="96658" bIns="48329" rtlCol="0"/>
          <a:lstStyle>
            <a:lvl1pPr algn="r">
              <a:defRPr sz="1200"/>
            </a:lvl1pPr>
          </a:lstStyle>
          <a:p>
            <a:fld id="{CF22C04D-C48F-EA4C-829F-E41F6C9CB3D3}" type="datetimeFigureOut">
              <a:rPr lang="en-US" smtClean="0"/>
              <a:t>4/6/15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8" tIns="48329" rIns="96658" bIns="48329"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8" tIns="48329" rIns="96658" bIns="48329" rtlCol="0" anchor="b"/>
          <a:lstStyle>
            <a:lvl1pPr algn="r">
              <a:defRPr sz="1200"/>
            </a:lvl1pPr>
          </a:lstStyle>
          <a:p>
            <a:fld id="{BBB19CE7-79DD-F046-939F-B8398249D515}" type="slidenum">
              <a:rPr lang="en-US" smtClean="0"/>
              <a:t>‹#›</a:t>
            </a:fld>
            <a:endParaRPr lang="en-US"/>
          </a:p>
        </p:txBody>
      </p:sp>
    </p:spTree>
    <p:extLst>
      <p:ext uri="{BB962C8B-B14F-4D97-AF65-F5344CB8AC3E}">
        <p14:creationId xmlns:p14="http://schemas.microsoft.com/office/powerpoint/2010/main" val="14066053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a:defRPr sz="12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8" tIns="48329" rIns="96658" bIns="48329" rtlCol="0"/>
          <a:lstStyle>
            <a:lvl1pPr algn="r">
              <a:defRPr sz="1200"/>
            </a:lvl1pPr>
          </a:lstStyle>
          <a:p>
            <a:fld id="{0BC81896-38BD-8D41-946B-75B8485F633B}" type="datetimeFigureOut">
              <a:rPr lang="en-US" smtClean="0"/>
              <a:t>4/6/15</a:t>
            </a:fld>
            <a:endParaRPr lang="en-US"/>
          </a:p>
        </p:txBody>
      </p:sp>
      <p:sp>
        <p:nvSpPr>
          <p:cNvPr id="4" name="Slide Image Placeholder 3"/>
          <p:cNvSpPr>
            <a:spLocks noGrp="1" noRot="1" noChangeAspect="1"/>
          </p:cNvSpPr>
          <p:nvPr>
            <p:ph type="sldImg" idx="2"/>
          </p:nvPr>
        </p:nvSpPr>
        <p:spPr>
          <a:xfrm>
            <a:off x="1327150" y="720725"/>
            <a:ext cx="4660900" cy="3600450"/>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8" tIns="48329" rIns="96658" bIns="483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8" tIns="48329" rIns="96658" bIns="48329"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8" tIns="48329" rIns="96658" bIns="48329" rtlCol="0" anchor="b"/>
          <a:lstStyle>
            <a:lvl1pPr algn="r">
              <a:defRPr sz="1200"/>
            </a:lvl1pPr>
          </a:lstStyle>
          <a:p>
            <a:fld id="{1483CE8B-3D03-3442-9AF3-9B93085F9840}" type="slidenum">
              <a:rPr lang="en-US" smtClean="0"/>
              <a:t>‹#›</a:t>
            </a:fld>
            <a:endParaRPr lang="en-US"/>
          </a:p>
        </p:txBody>
      </p:sp>
    </p:spTree>
    <p:extLst>
      <p:ext uri="{BB962C8B-B14F-4D97-AF65-F5344CB8AC3E}">
        <p14:creationId xmlns:p14="http://schemas.microsoft.com/office/powerpoint/2010/main" val="157044127"/>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20725"/>
            <a:ext cx="46609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3CE8B-3D03-3442-9AF3-9B93085F9840}" type="slidenum">
              <a:rPr lang="en-US" smtClean="0"/>
              <a:t>2</a:t>
            </a:fld>
            <a:endParaRPr lang="en-US"/>
          </a:p>
        </p:txBody>
      </p:sp>
    </p:spTree>
    <p:extLst>
      <p:ext uri="{BB962C8B-B14F-4D97-AF65-F5344CB8AC3E}">
        <p14:creationId xmlns:p14="http://schemas.microsoft.com/office/powerpoint/2010/main" val="400899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defTabSz="963882" eaLnBrk="0" hangingPunct="0">
              <a:defRPr sz="2300" b="1">
                <a:solidFill>
                  <a:schemeClr val="bg2"/>
                </a:solidFill>
                <a:latin typeface="Verdana" pitchFamily="34" charset="0"/>
              </a:defRPr>
            </a:lvl1pPr>
            <a:lvl2pPr marL="772427" indent="-297087" defTabSz="963882" eaLnBrk="0" hangingPunct="0">
              <a:defRPr sz="2300" b="1">
                <a:solidFill>
                  <a:schemeClr val="bg2"/>
                </a:solidFill>
                <a:latin typeface="Verdana" pitchFamily="34" charset="0"/>
              </a:defRPr>
            </a:lvl2pPr>
            <a:lvl3pPr marL="1188348" indent="-237670" defTabSz="963882" eaLnBrk="0" hangingPunct="0">
              <a:defRPr sz="2300" b="1">
                <a:solidFill>
                  <a:schemeClr val="bg2"/>
                </a:solidFill>
                <a:latin typeface="Verdana" pitchFamily="34" charset="0"/>
              </a:defRPr>
            </a:lvl3pPr>
            <a:lvl4pPr marL="1663687" indent="-237670" defTabSz="963882" eaLnBrk="0" hangingPunct="0">
              <a:defRPr sz="2300" b="1">
                <a:solidFill>
                  <a:schemeClr val="bg2"/>
                </a:solidFill>
                <a:latin typeface="Verdana" pitchFamily="34" charset="0"/>
              </a:defRPr>
            </a:lvl4pPr>
            <a:lvl5pPr marL="2139027" indent="-237670" defTabSz="963882" eaLnBrk="0" hangingPunct="0">
              <a:defRPr sz="2300" b="1">
                <a:solidFill>
                  <a:schemeClr val="bg2"/>
                </a:solidFill>
                <a:latin typeface="Verdana" pitchFamily="34" charset="0"/>
              </a:defRPr>
            </a:lvl5pPr>
            <a:lvl6pPr marL="2614365" indent="-237670" defTabSz="963882" eaLnBrk="0" fontAlgn="base" hangingPunct="0">
              <a:spcBef>
                <a:spcPct val="0"/>
              </a:spcBef>
              <a:spcAft>
                <a:spcPct val="0"/>
              </a:spcAft>
              <a:defRPr sz="2300" b="1">
                <a:solidFill>
                  <a:schemeClr val="bg2"/>
                </a:solidFill>
                <a:latin typeface="Verdana" pitchFamily="34" charset="0"/>
              </a:defRPr>
            </a:lvl6pPr>
            <a:lvl7pPr marL="3089703" indent="-237670" defTabSz="963882" eaLnBrk="0" fontAlgn="base" hangingPunct="0">
              <a:spcBef>
                <a:spcPct val="0"/>
              </a:spcBef>
              <a:spcAft>
                <a:spcPct val="0"/>
              </a:spcAft>
              <a:defRPr sz="2300" b="1">
                <a:solidFill>
                  <a:schemeClr val="bg2"/>
                </a:solidFill>
                <a:latin typeface="Verdana" pitchFamily="34" charset="0"/>
              </a:defRPr>
            </a:lvl7pPr>
            <a:lvl8pPr marL="3565043" indent="-237670" defTabSz="963882" eaLnBrk="0" fontAlgn="base" hangingPunct="0">
              <a:spcBef>
                <a:spcPct val="0"/>
              </a:spcBef>
              <a:spcAft>
                <a:spcPct val="0"/>
              </a:spcAft>
              <a:defRPr sz="2300" b="1">
                <a:solidFill>
                  <a:schemeClr val="bg2"/>
                </a:solidFill>
                <a:latin typeface="Verdana" pitchFamily="34" charset="0"/>
              </a:defRPr>
            </a:lvl8pPr>
            <a:lvl9pPr marL="4040383" indent="-237670" defTabSz="963882" eaLnBrk="0" fontAlgn="base" hangingPunct="0">
              <a:spcBef>
                <a:spcPct val="0"/>
              </a:spcBef>
              <a:spcAft>
                <a:spcPct val="0"/>
              </a:spcAft>
              <a:defRPr sz="2300" b="1">
                <a:solidFill>
                  <a:schemeClr val="bg2"/>
                </a:solidFill>
                <a:latin typeface="Verdana" pitchFamily="34" charset="0"/>
              </a:defRPr>
            </a:lvl9pPr>
          </a:lstStyle>
          <a:p>
            <a:fld id="{1FFEB417-D72C-44DA-8711-4F5D9A6B7AEB}" type="slidenum">
              <a:rPr lang="en-US" sz="1400" b="0">
                <a:solidFill>
                  <a:srgbClr val="000000"/>
                </a:solidFill>
                <a:latin typeface="Times New Roman" pitchFamily="18" charset="0"/>
              </a:rPr>
              <a:pPr/>
              <a:t>5</a:t>
            </a:fld>
            <a:endParaRPr lang="en-US" sz="1400" b="0" dirty="0">
              <a:solidFill>
                <a:srgbClr val="000000"/>
              </a:solidFill>
              <a:latin typeface="Times New Roman" pitchFamily="18" charset="0"/>
            </a:endParaRPr>
          </a:p>
        </p:txBody>
      </p:sp>
      <p:sp>
        <p:nvSpPr>
          <p:cNvPr id="133123" name="Rectangle 2"/>
          <p:cNvSpPr>
            <a:spLocks noGrp="1" noRot="1" noChangeAspect="1" noChangeArrowheads="1" noTextEdit="1"/>
          </p:cNvSpPr>
          <p:nvPr>
            <p:ph type="sldImg"/>
          </p:nvPr>
        </p:nvSpPr>
        <p:spPr>
          <a:xfrm>
            <a:off x="1327150" y="720725"/>
            <a:ext cx="4660900" cy="3600450"/>
          </a:xfrm>
          <a:ln/>
        </p:spPr>
      </p:sp>
      <p:sp>
        <p:nvSpPr>
          <p:cNvPr id="13312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defTabSz="963882" eaLnBrk="0" hangingPunct="0">
              <a:defRPr sz="2300" b="1">
                <a:solidFill>
                  <a:schemeClr val="bg2"/>
                </a:solidFill>
                <a:latin typeface="Verdana" pitchFamily="34" charset="0"/>
              </a:defRPr>
            </a:lvl1pPr>
            <a:lvl2pPr marL="772427" indent="-297087" defTabSz="963882" eaLnBrk="0" hangingPunct="0">
              <a:defRPr sz="2300" b="1">
                <a:solidFill>
                  <a:schemeClr val="bg2"/>
                </a:solidFill>
                <a:latin typeface="Verdana" pitchFamily="34" charset="0"/>
              </a:defRPr>
            </a:lvl2pPr>
            <a:lvl3pPr marL="1188348" indent="-237670" defTabSz="963882" eaLnBrk="0" hangingPunct="0">
              <a:defRPr sz="2300" b="1">
                <a:solidFill>
                  <a:schemeClr val="bg2"/>
                </a:solidFill>
                <a:latin typeface="Verdana" pitchFamily="34" charset="0"/>
              </a:defRPr>
            </a:lvl3pPr>
            <a:lvl4pPr marL="1663687" indent="-237670" defTabSz="963882" eaLnBrk="0" hangingPunct="0">
              <a:defRPr sz="2300" b="1">
                <a:solidFill>
                  <a:schemeClr val="bg2"/>
                </a:solidFill>
                <a:latin typeface="Verdana" pitchFamily="34" charset="0"/>
              </a:defRPr>
            </a:lvl4pPr>
            <a:lvl5pPr marL="2139027" indent="-237670" defTabSz="963882" eaLnBrk="0" hangingPunct="0">
              <a:defRPr sz="2300" b="1">
                <a:solidFill>
                  <a:schemeClr val="bg2"/>
                </a:solidFill>
                <a:latin typeface="Verdana" pitchFamily="34" charset="0"/>
              </a:defRPr>
            </a:lvl5pPr>
            <a:lvl6pPr marL="2614365" indent="-237670" defTabSz="963882" eaLnBrk="0" fontAlgn="base" hangingPunct="0">
              <a:spcBef>
                <a:spcPct val="0"/>
              </a:spcBef>
              <a:spcAft>
                <a:spcPct val="0"/>
              </a:spcAft>
              <a:defRPr sz="2300" b="1">
                <a:solidFill>
                  <a:schemeClr val="bg2"/>
                </a:solidFill>
                <a:latin typeface="Verdana" pitchFamily="34" charset="0"/>
              </a:defRPr>
            </a:lvl6pPr>
            <a:lvl7pPr marL="3089703" indent="-237670" defTabSz="963882" eaLnBrk="0" fontAlgn="base" hangingPunct="0">
              <a:spcBef>
                <a:spcPct val="0"/>
              </a:spcBef>
              <a:spcAft>
                <a:spcPct val="0"/>
              </a:spcAft>
              <a:defRPr sz="2300" b="1">
                <a:solidFill>
                  <a:schemeClr val="bg2"/>
                </a:solidFill>
                <a:latin typeface="Verdana" pitchFamily="34" charset="0"/>
              </a:defRPr>
            </a:lvl7pPr>
            <a:lvl8pPr marL="3565043" indent="-237670" defTabSz="963882" eaLnBrk="0" fontAlgn="base" hangingPunct="0">
              <a:spcBef>
                <a:spcPct val="0"/>
              </a:spcBef>
              <a:spcAft>
                <a:spcPct val="0"/>
              </a:spcAft>
              <a:defRPr sz="2300" b="1">
                <a:solidFill>
                  <a:schemeClr val="bg2"/>
                </a:solidFill>
                <a:latin typeface="Verdana" pitchFamily="34" charset="0"/>
              </a:defRPr>
            </a:lvl8pPr>
            <a:lvl9pPr marL="4040383" indent="-237670" defTabSz="963882" eaLnBrk="0" fontAlgn="base" hangingPunct="0">
              <a:spcBef>
                <a:spcPct val="0"/>
              </a:spcBef>
              <a:spcAft>
                <a:spcPct val="0"/>
              </a:spcAft>
              <a:defRPr sz="2300" b="1">
                <a:solidFill>
                  <a:schemeClr val="bg2"/>
                </a:solidFill>
                <a:latin typeface="Verdana" pitchFamily="34" charset="0"/>
              </a:defRPr>
            </a:lvl9pPr>
          </a:lstStyle>
          <a:p>
            <a:fld id="{1FFEB417-D72C-44DA-8711-4F5D9A6B7AEB}" type="slidenum">
              <a:rPr lang="en-US" sz="1400" b="0">
                <a:solidFill>
                  <a:srgbClr val="000000"/>
                </a:solidFill>
                <a:latin typeface="Times New Roman" pitchFamily="18" charset="0"/>
              </a:rPr>
              <a:pPr/>
              <a:t>6</a:t>
            </a:fld>
            <a:endParaRPr lang="en-US" sz="1400" b="0" dirty="0">
              <a:solidFill>
                <a:srgbClr val="000000"/>
              </a:solidFill>
              <a:latin typeface="Times New Roman" pitchFamily="18" charset="0"/>
            </a:endParaRPr>
          </a:p>
        </p:txBody>
      </p:sp>
      <p:sp>
        <p:nvSpPr>
          <p:cNvPr id="133123" name="Rectangle 2"/>
          <p:cNvSpPr>
            <a:spLocks noGrp="1" noRot="1" noChangeAspect="1" noChangeArrowheads="1" noTextEdit="1"/>
          </p:cNvSpPr>
          <p:nvPr>
            <p:ph type="sldImg"/>
          </p:nvPr>
        </p:nvSpPr>
        <p:spPr>
          <a:xfrm>
            <a:off x="1327150" y="720725"/>
            <a:ext cx="4660900" cy="3600450"/>
          </a:xfrm>
          <a:ln/>
        </p:spPr>
      </p:sp>
      <p:sp>
        <p:nvSpPr>
          <p:cNvPr id="13312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327150" y="720725"/>
            <a:ext cx="4660900" cy="3600450"/>
          </a:xfrm>
          <a:ln/>
        </p:spPr>
      </p:sp>
      <p:sp>
        <p:nvSpPr>
          <p:cNvPr id="72707" name="Notes Placeholder 2"/>
          <p:cNvSpPr>
            <a:spLocks noGrp="1"/>
          </p:cNvSpPr>
          <p:nvPr>
            <p:ph type="body" idx="1"/>
          </p:nvPr>
        </p:nvSpPr>
        <p:spPr>
          <a:noFill/>
        </p:spPr>
        <p:txBody>
          <a:bodyPr/>
          <a:lstStyle/>
          <a:p>
            <a:endParaRPr lang="en-US" altLang="en-US" dirty="0" smtClean="0"/>
          </a:p>
        </p:txBody>
      </p:sp>
      <p:sp>
        <p:nvSpPr>
          <p:cNvPr id="72708" name="Slide Number Placeholder 3"/>
          <p:cNvSpPr>
            <a:spLocks noGrp="1"/>
          </p:cNvSpPr>
          <p:nvPr>
            <p:ph type="sldNum" sz="quarter" idx="5"/>
          </p:nvPr>
        </p:nvSpPr>
        <p:spPr>
          <a:noFill/>
        </p:spPr>
        <p:txBody>
          <a:bodyPr/>
          <a:lstStyle>
            <a:lvl1pPr defTabSz="965177" eaLnBrk="0" hangingPunct="0">
              <a:spcBef>
                <a:spcPct val="30000"/>
              </a:spcBef>
              <a:defRPr kumimoji="1" sz="1200">
                <a:solidFill>
                  <a:schemeClr val="tx1"/>
                </a:solidFill>
                <a:latin typeface="Times New Roman" pitchFamily="18" charset="0"/>
              </a:defRPr>
            </a:lvl1pPr>
            <a:lvl2pPr marL="742932" indent="-285743" defTabSz="965177" eaLnBrk="0" hangingPunct="0">
              <a:spcBef>
                <a:spcPct val="30000"/>
              </a:spcBef>
              <a:defRPr kumimoji="1" sz="1200">
                <a:solidFill>
                  <a:schemeClr val="tx1"/>
                </a:solidFill>
                <a:latin typeface="Times New Roman" pitchFamily="18" charset="0"/>
              </a:defRPr>
            </a:lvl2pPr>
            <a:lvl3pPr marL="1142972" indent="-228595" defTabSz="965177" eaLnBrk="0" hangingPunct="0">
              <a:spcBef>
                <a:spcPct val="30000"/>
              </a:spcBef>
              <a:defRPr kumimoji="1" sz="1200">
                <a:solidFill>
                  <a:schemeClr val="tx1"/>
                </a:solidFill>
                <a:latin typeface="Times New Roman" pitchFamily="18" charset="0"/>
              </a:defRPr>
            </a:lvl3pPr>
            <a:lvl4pPr marL="1600161" indent="-228595" defTabSz="965177" eaLnBrk="0" hangingPunct="0">
              <a:spcBef>
                <a:spcPct val="30000"/>
              </a:spcBef>
              <a:defRPr kumimoji="1" sz="1200">
                <a:solidFill>
                  <a:schemeClr val="tx1"/>
                </a:solidFill>
                <a:latin typeface="Times New Roman" pitchFamily="18" charset="0"/>
              </a:defRPr>
            </a:lvl4pPr>
            <a:lvl5pPr marL="2057350" indent="-228595" defTabSz="965177" eaLnBrk="0" hangingPunct="0">
              <a:spcBef>
                <a:spcPct val="30000"/>
              </a:spcBef>
              <a:defRPr kumimoji="1" sz="1200">
                <a:solidFill>
                  <a:schemeClr val="tx1"/>
                </a:solidFill>
                <a:latin typeface="Times New Roman" pitchFamily="18" charset="0"/>
              </a:defRPr>
            </a:lvl5pPr>
            <a:lvl6pPr marL="2514539" indent="-228595" defTabSz="965177" eaLnBrk="0" fontAlgn="base" hangingPunct="0">
              <a:spcBef>
                <a:spcPct val="30000"/>
              </a:spcBef>
              <a:spcAft>
                <a:spcPct val="0"/>
              </a:spcAft>
              <a:defRPr kumimoji="1" sz="1200">
                <a:solidFill>
                  <a:schemeClr val="tx1"/>
                </a:solidFill>
                <a:latin typeface="Times New Roman" pitchFamily="18" charset="0"/>
              </a:defRPr>
            </a:lvl6pPr>
            <a:lvl7pPr marL="2971728" indent="-228595" defTabSz="965177" eaLnBrk="0" fontAlgn="base" hangingPunct="0">
              <a:spcBef>
                <a:spcPct val="30000"/>
              </a:spcBef>
              <a:spcAft>
                <a:spcPct val="0"/>
              </a:spcAft>
              <a:defRPr kumimoji="1" sz="1200">
                <a:solidFill>
                  <a:schemeClr val="tx1"/>
                </a:solidFill>
                <a:latin typeface="Times New Roman" pitchFamily="18" charset="0"/>
              </a:defRPr>
            </a:lvl7pPr>
            <a:lvl8pPr marL="3428916" indent="-228595" defTabSz="965177" eaLnBrk="0" fontAlgn="base" hangingPunct="0">
              <a:spcBef>
                <a:spcPct val="30000"/>
              </a:spcBef>
              <a:spcAft>
                <a:spcPct val="0"/>
              </a:spcAft>
              <a:defRPr kumimoji="1" sz="1200">
                <a:solidFill>
                  <a:schemeClr val="tx1"/>
                </a:solidFill>
                <a:latin typeface="Times New Roman" pitchFamily="18" charset="0"/>
              </a:defRPr>
            </a:lvl8pPr>
            <a:lvl9pPr marL="3886106" indent="-228595" defTabSz="965177"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FAC9D6CA-2EF7-403C-906C-CB70AFF3EFEE}" type="slidenum">
              <a:rPr kumimoji="0" lang="en-US" altLang="en-US" sz="1400"/>
              <a:pPr>
                <a:spcBef>
                  <a:spcPct val="0"/>
                </a:spcBef>
              </a:pPr>
              <a:t>7</a:t>
            </a:fld>
            <a:endParaRPr kumimoji="0" lang="en-US" altLang="en-US" sz="1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39194" y="3368285"/>
            <a:ext cx="5657984" cy="802182"/>
          </a:xfrm>
        </p:spPr>
        <p:txBody>
          <a:bodyPr anchor="t" anchorCtr="0">
            <a:noAutofit/>
          </a:bodyPr>
          <a:lstStyle>
            <a:lvl1pPr>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39194" y="3892680"/>
            <a:ext cx="5657984" cy="536997"/>
          </a:xfrm>
        </p:spPr>
        <p:txBody>
          <a:bodyPr>
            <a:noAutofit/>
          </a:bodyPr>
          <a:lstStyle>
            <a:lvl1pPr marL="0" indent="0" algn="l">
              <a:buNone/>
              <a:defRPr sz="2000">
                <a:solidFill>
                  <a:schemeClr val="bg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839193" y="3160429"/>
            <a:ext cx="2056281" cy="299016"/>
          </a:xfrm>
        </p:spPr>
        <p:txBody>
          <a:bodyPr anchor="b" anchorCtr="0">
            <a:noAutofit/>
          </a:bodyPr>
          <a:lstStyle>
            <a:lvl1pPr algn="l">
              <a:defRPr>
                <a:solidFill>
                  <a:schemeClr val="bg1"/>
                </a:solidFill>
              </a:defRPr>
            </a:lvl1pPr>
          </a:lstStyle>
          <a:p>
            <a:fld id="{34CCF1BE-64CF-462B-A57A-23FD2A72C8D3}" type="datetime4">
              <a:rPr lang="en-US" smtClean="0"/>
              <a:t>April 6, 2015</a:t>
            </a:fld>
            <a:endParaRPr lang="en-US" dirty="0"/>
          </a:p>
        </p:txBody>
      </p:sp>
    </p:spTree>
    <p:extLst>
      <p:ext uri="{BB962C8B-B14F-4D97-AF65-F5344CB8AC3E}">
        <p14:creationId xmlns:p14="http://schemas.microsoft.com/office/powerpoint/2010/main" val="57040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02920" y="7097611"/>
            <a:ext cx="1203561" cy="292029"/>
          </a:xfrm>
        </p:spPr>
        <p:txBody>
          <a:bodyPr/>
          <a:lstStyle/>
          <a:p>
            <a:fld id="{96419D1F-3509-476F-91DC-8F4C99A70310}" type="datetime4">
              <a:rPr lang="en-US" smtClean="0"/>
              <a:t>April 6,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A5BDA-CDBF-6649-8924-762F58EC49E4}" type="slidenum">
              <a:rPr lang="en-US" smtClean="0"/>
              <a:t>‹#›</a:t>
            </a:fld>
            <a:endParaRPr lang="en-US"/>
          </a:p>
        </p:txBody>
      </p:sp>
      <p:sp>
        <p:nvSpPr>
          <p:cNvPr id="8" name="Round Same Side Corner Rectangle 7"/>
          <p:cNvSpPr/>
          <p:nvPr userDrawn="1"/>
        </p:nvSpPr>
        <p:spPr>
          <a:xfrm rot="5400000">
            <a:off x="-585149" y="896408"/>
            <a:ext cx="1295399" cy="125103"/>
          </a:xfrm>
          <a:prstGeom prst="round2SameRect">
            <a:avLst>
              <a:gd name="adj1" fmla="val 30456"/>
              <a:gd name="adj2" fmla="val 0"/>
            </a:avLst>
          </a:prstGeom>
          <a:solidFill>
            <a:srgbClr val="95C43D"/>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Tree>
    <p:extLst>
      <p:ext uri="{BB962C8B-B14F-4D97-AF65-F5344CB8AC3E}">
        <p14:creationId xmlns:p14="http://schemas.microsoft.com/office/powerpoint/2010/main" val="392753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56640-AEB9-4908-8E43-0DB4AB0FF050}" type="datetime4">
              <a:rPr lang="en-US" smtClean="0"/>
              <a:t>April 6,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A5BDA-CDBF-6649-8924-762F58EC49E4}" type="slidenum">
              <a:rPr lang="en-US" smtClean="0"/>
              <a:t>‹#›</a:t>
            </a:fld>
            <a:endParaRPr lang="en-US"/>
          </a:p>
        </p:txBody>
      </p:sp>
    </p:spTree>
    <p:extLst>
      <p:ext uri="{BB962C8B-B14F-4D97-AF65-F5344CB8AC3E}">
        <p14:creationId xmlns:p14="http://schemas.microsoft.com/office/powerpoint/2010/main" val="428831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4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View ONLY - Logo Only">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9842092" y="0"/>
            <a:ext cx="206476" cy="7772400"/>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73627" y="311256"/>
            <a:ext cx="9330812" cy="662138"/>
          </a:xfrm>
        </p:spPr>
        <p:txBody>
          <a:bodyPr/>
          <a:lstStyle>
            <a:lvl1pPr>
              <a:defRPr sz="2400"/>
            </a:lvl1pPr>
          </a:lstStyle>
          <a:p>
            <a:r>
              <a:rPr lang="en-US" dirty="0" smtClean="0"/>
              <a:t>Click to edit Report: Across the Table Only</a:t>
            </a:r>
            <a:endParaRPr lang="en-US" dirty="0"/>
          </a:p>
        </p:txBody>
      </p:sp>
      <p:sp>
        <p:nvSpPr>
          <p:cNvPr id="3" name="Date Placeholder 2"/>
          <p:cNvSpPr>
            <a:spLocks noGrp="1"/>
          </p:cNvSpPr>
          <p:nvPr>
            <p:ph type="dt" sz="half" idx="10"/>
          </p:nvPr>
        </p:nvSpPr>
        <p:spPr>
          <a:xfrm>
            <a:off x="502919" y="7097611"/>
            <a:ext cx="1203562" cy="292029"/>
          </a:xfrm>
        </p:spPr>
        <p:txBody>
          <a:bodyPr/>
          <a:lstStyle/>
          <a:p>
            <a:fld id="{A09309F3-4AAA-4836-B712-3FFAE8E7D8BB}" type="datetime4">
              <a:rPr lang="en-US" smtClean="0"/>
              <a:t>April 6, 2015</a:t>
            </a:fld>
            <a:endParaRPr lang="en-US" dirty="0"/>
          </a:p>
        </p:txBody>
      </p:sp>
      <p:sp>
        <p:nvSpPr>
          <p:cNvPr id="4" name="Footer Placeholder 3"/>
          <p:cNvSpPr>
            <a:spLocks noGrp="1"/>
          </p:cNvSpPr>
          <p:nvPr>
            <p:ph type="ftr" sz="quarter" idx="11"/>
          </p:nvPr>
        </p:nvSpPr>
        <p:spPr>
          <a:xfrm>
            <a:off x="1983292" y="7097611"/>
            <a:ext cx="4555160" cy="292029"/>
          </a:xfrm>
        </p:spPr>
        <p:txBody>
          <a:bodyPr/>
          <a:lstStyle/>
          <a:p>
            <a:endParaRPr lang="en-US" dirty="0"/>
          </a:p>
        </p:txBody>
      </p:sp>
      <p:sp>
        <p:nvSpPr>
          <p:cNvPr id="5" name="Slide Number Placeholder 4"/>
          <p:cNvSpPr>
            <a:spLocks noGrp="1"/>
          </p:cNvSpPr>
          <p:nvPr>
            <p:ph type="sldNum" sz="quarter" idx="12"/>
          </p:nvPr>
        </p:nvSpPr>
        <p:spPr>
          <a:xfrm>
            <a:off x="1983292" y="7377741"/>
            <a:ext cx="4555160" cy="263046"/>
          </a:xfrm>
        </p:spPr>
        <p:txBody>
          <a:bodyPr/>
          <a:lstStyle/>
          <a:p>
            <a:fld id="{13BA5BDA-CDBF-6649-8924-762F58EC49E4}" type="slidenum">
              <a:rPr lang="en-US" smtClean="0"/>
              <a:pPr/>
              <a:t>‹#›</a:t>
            </a:fld>
            <a:endParaRPr lang="en-US"/>
          </a:p>
        </p:txBody>
      </p:sp>
      <p:sp>
        <p:nvSpPr>
          <p:cNvPr id="6" name="Content Placeholder 2"/>
          <p:cNvSpPr>
            <a:spLocks noGrp="1"/>
          </p:cNvSpPr>
          <p:nvPr>
            <p:ph idx="1"/>
          </p:nvPr>
        </p:nvSpPr>
        <p:spPr>
          <a:xfrm>
            <a:off x="373626" y="1052053"/>
            <a:ext cx="9330813" cy="5958348"/>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ound Same Side Corner Rectangle 6"/>
          <p:cNvSpPr/>
          <p:nvPr/>
        </p:nvSpPr>
        <p:spPr>
          <a:xfrm rot="5400000">
            <a:off x="-307850" y="619105"/>
            <a:ext cx="740793" cy="125104"/>
          </a:xfrm>
          <a:prstGeom prst="round2SameRect">
            <a:avLst>
              <a:gd name="adj1" fmla="val 30456"/>
              <a:gd name="adj2" fmla="val 0"/>
            </a:avLst>
          </a:prstGeom>
          <a:solidFill>
            <a:srgbClr val="95C43D"/>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2159" y="7167496"/>
            <a:ext cx="1156009" cy="444287"/>
          </a:xfrm>
          <a:prstGeom prst="rect">
            <a:avLst/>
          </a:prstGeom>
        </p:spPr>
      </p:pic>
    </p:spTree>
    <p:extLst>
      <p:ext uri="{BB962C8B-B14F-4D97-AF65-F5344CB8AC3E}">
        <p14:creationId xmlns:p14="http://schemas.microsoft.com/office/powerpoint/2010/main" val="286453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able View ONLY - Small Corner">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650" y="6581775"/>
            <a:ext cx="2571750" cy="1190625"/>
          </a:xfrm>
          <a:prstGeom prst="rect">
            <a:avLst/>
          </a:prstGeom>
        </p:spPr>
      </p:pic>
      <p:sp>
        <p:nvSpPr>
          <p:cNvPr id="2" name="Title 1"/>
          <p:cNvSpPr>
            <a:spLocks noGrp="1"/>
          </p:cNvSpPr>
          <p:nvPr>
            <p:ph type="title" hasCustomPrompt="1"/>
          </p:nvPr>
        </p:nvSpPr>
        <p:spPr>
          <a:xfrm>
            <a:off x="373627" y="311256"/>
            <a:ext cx="9330812" cy="662138"/>
          </a:xfrm>
        </p:spPr>
        <p:txBody>
          <a:bodyPr/>
          <a:lstStyle>
            <a:lvl1pPr>
              <a:defRPr sz="2400" baseline="0"/>
            </a:lvl1pPr>
          </a:lstStyle>
          <a:p>
            <a:r>
              <a:rPr lang="en-US" dirty="0" smtClean="0"/>
              <a:t>Click to edit Report: Across the Table Only</a:t>
            </a:r>
            <a:endParaRPr lang="en-US" dirty="0"/>
          </a:p>
        </p:txBody>
      </p:sp>
      <p:sp>
        <p:nvSpPr>
          <p:cNvPr id="3" name="Date Placeholder 2"/>
          <p:cNvSpPr>
            <a:spLocks noGrp="1"/>
          </p:cNvSpPr>
          <p:nvPr>
            <p:ph type="dt" sz="half" idx="10"/>
          </p:nvPr>
        </p:nvSpPr>
        <p:spPr>
          <a:xfrm>
            <a:off x="502919" y="7097611"/>
            <a:ext cx="1203562" cy="292029"/>
          </a:xfrm>
        </p:spPr>
        <p:txBody>
          <a:bodyPr/>
          <a:lstStyle/>
          <a:p>
            <a:fld id="{4FE617C4-C50D-45B1-8702-2F966A70F665}" type="datetime4">
              <a:rPr lang="en-US" smtClean="0"/>
              <a:t>April 6, 2015</a:t>
            </a:fld>
            <a:endParaRPr lang="en-US" dirty="0"/>
          </a:p>
        </p:txBody>
      </p:sp>
      <p:sp>
        <p:nvSpPr>
          <p:cNvPr id="4" name="Footer Placeholder 3"/>
          <p:cNvSpPr>
            <a:spLocks noGrp="1"/>
          </p:cNvSpPr>
          <p:nvPr>
            <p:ph type="ftr" sz="quarter" idx="11"/>
          </p:nvPr>
        </p:nvSpPr>
        <p:spPr>
          <a:xfrm>
            <a:off x="1983292" y="7097611"/>
            <a:ext cx="4555160" cy="292029"/>
          </a:xfrm>
        </p:spPr>
        <p:txBody>
          <a:bodyPr/>
          <a:lstStyle/>
          <a:p>
            <a:endParaRPr lang="en-US" dirty="0"/>
          </a:p>
        </p:txBody>
      </p:sp>
      <p:sp>
        <p:nvSpPr>
          <p:cNvPr id="5" name="Slide Number Placeholder 4"/>
          <p:cNvSpPr>
            <a:spLocks noGrp="1"/>
          </p:cNvSpPr>
          <p:nvPr>
            <p:ph type="sldNum" sz="quarter" idx="12"/>
          </p:nvPr>
        </p:nvSpPr>
        <p:spPr>
          <a:xfrm>
            <a:off x="1983292" y="7377741"/>
            <a:ext cx="4555160" cy="263046"/>
          </a:xfrm>
        </p:spPr>
        <p:txBody>
          <a:bodyPr/>
          <a:lstStyle/>
          <a:p>
            <a:fld id="{13BA5BDA-CDBF-6649-8924-762F58EC49E4}" type="slidenum">
              <a:rPr lang="en-US" smtClean="0"/>
              <a:pPr/>
              <a:t>‹#›</a:t>
            </a:fld>
            <a:endParaRPr lang="en-US"/>
          </a:p>
        </p:txBody>
      </p:sp>
      <p:sp>
        <p:nvSpPr>
          <p:cNvPr id="6" name="Content Placeholder 2"/>
          <p:cNvSpPr>
            <a:spLocks noGrp="1"/>
          </p:cNvSpPr>
          <p:nvPr>
            <p:ph idx="1"/>
          </p:nvPr>
        </p:nvSpPr>
        <p:spPr>
          <a:xfrm>
            <a:off x="373626" y="1052053"/>
            <a:ext cx="9330813" cy="5958348"/>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901" y="6936657"/>
            <a:ext cx="1563329" cy="781665"/>
          </a:xfrm>
          <a:prstGeom prst="rect">
            <a:avLst/>
          </a:prstGeom>
        </p:spPr>
      </p:pic>
      <p:sp>
        <p:nvSpPr>
          <p:cNvPr id="11" name="Round Same Side Corner Rectangle 10"/>
          <p:cNvSpPr/>
          <p:nvPr userDrawn="1"/>
        </p:nvSpPr>
        <p:spPr>
          <a:xfrm rot="5400000">
            <a:off x="-307850" y="619105"/>
            <a:ext cx="740793" cy="125104"/>
          </a:xfrm>
          <a:prstGeom prst="round2SameRect">
            <a:avLst>
              <a:gd name="adj1" fmla="val 30456"/>
              <a:gd name="adj2" fmla="val 0"/>
            </a:avLst>
          </a:prstGeom>
          <a:solidFill>
            <a:srgbClr val="95C43D"/>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Tree>
    <p:extLst>
      <p:ext uri="{BB962C8B-B14F-4D97-AF65-F5344CB8AC3E}">
        <p14:creationId xmlns:p14="http://schemas.microsoft.com/office/powerpoint/2010/main" val="120107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laimer 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9770" y="6662578"/>
            <a:ext cx="1917289" cy="958645"/>
          </a:xfrm>
          <a:prstGeom prst="rect">
            <a:avLst/>
          </a:prstGeom>
        </p:spPr>
      </p:pic>
      <p:sp>
        <p:nvSpPr>
          <p:cNvPr id="3" name="Rectangle 2"/>
          <p:cNvSpPr/>
          <p:nvPr userDrawn="1"/>
        </p:nvSpPr>
        <p:spPr>
          <a:xfrm>
            <a:off x="217710" y="5689709"/>
            <a:ext cx="7522033" cy="1631216"/>
          </a:xfrm>
          <a:prstGeom prst="rect">
            <a:avLst/>
          </a:prstGeom>
        </p:spPr>
        <p:txBody>
          <a:bodyPr wrap="square">
            <a:spAutoFit/>
          </a:bodyPr>
          <a:lstStyle/>
          <a:p>
            <a:r>
              <a:rPr lang="en-US" sz="1000" b="1" dirty="0" smtClean="0">
                <a:solidFill>
                  <a:schemeClr val="bg1"/>
                </a:solidFill>
                <a:latin typeface="Arial" panose="020B0604020202020204" pitchFamily="34" charset="0"/>
                <a:cs typeface="Arial" panose="020B0604020202020204" pitchFamily="34" charset="0"/>
              </a:rPr>
              <a:t>Disclaimer of Warranties and Limitation of Liability - </a:t>
            </a:r>
            <a:r>
              <a:rPr lang="en-US" sz="1000" dirty="0" smtClean="0">
                <a:solidFill>
                  <a:schemeClr val="bg1"/>
                </a:solidFill>
                <a:latin typeface="Arial" panose="020B0604020202020204" pitchFamily="34" charset="0"/>
                <a:cs typeface="Arial" panose="020B0604020202020204" pitchFamily="34" charset="0"/>
              </a:rPr>
              <a:t>This document was prepared by RVK, Inc. (RVK) and may include  information and data from some or all of the following sources: client staff; custodian banks; investment  managers; </a:t>
            </a:r>
          </a:p>
          <a:p>
            <a:r>
              <a:rPr lang="en-US" sz="1000" dirty="0" smtClean="0">
                <a:solidFill>
                  <a:schemeClr val="bg1"/>
                </a:solidFill>
                <a:latin typeface="Arial" panose="020B0604020202020204" pitchFamily="34" charset="0"/>
                <a:cs typeface="Arial" panose="020B0604020202020204" pitchFamily="34" charset="0"/>
              </a:rPr>
              <a:t>specialty investment consultants; actuaries; plan administrators/record-keepers; index providers; as well as other </a:t>
            </a:r>
          </a:p>
          <a:p>
            <a:r>
              <a:rPr lang="en-US" sz="1000" dirty="0" smtClean="0">
                <a:solidFill>
                  <a:schemeClr val="bg1"/>
                </a:solidFill>
                <a:latin typeface="Arial" panose="020B0604020202020204" pitchFamily="34" charset="0"/>
                <a:cs typeface="Arial" panose="020B0604020202020204" pitchFamily="34" charset="0"/>
              </a:rPr>
              <a:t>third-party sources as directed by the client or as we believe necessary or appropriate.  </a:t>
            </a:r>
            <a:r>
              <a:rPr lang="en-US" sz="1000" kern="1200" dirty="0" smtClean="0">
                <a:solidFill>
                  <a:schemeClr val="bg1"/>
                </a:solidFill>
                <a:latin typeface="Arial" panose="020B0604020202020204" pitchFamily="34" charset="0"/>
                <a:ea typeface="+mn-ea"/>
                <a:cs typeface="Arial" panose="020B0604020202020204" pitchFamily="34" charset="0"/>
              </a:rPr>
              <a:t>RVK has taken </a:t>
            </a:r>
          </a:p>
          <a:p>
            <a:r>
              <a:rPr lang="en-US" sz="1000" kern="1200" dirty="0" smtClean="0">
                <a:solidFill>
                  <a:schemeClr val="bg1"/>
                </a:solidFill>
                <a:latin typeface="Arial" panose="020B0604020202020204" pitchFamily="34" charset="0"/>
                <a:ea typeface="+mn-ea"/>
                <a:cs typeface="Arial" panose="020B0604020202020204" pitchFamily="34" charset="0"/>
              </a:rPr>
              <a:t>reasonable care to ensure the accuracy of the information or data, but makes no warranties and disclaims </a:t>
            </a:r>
          </a:p>
          <a:p>
            <a:r>
              <a:rPr lang="en-US" sz="1000" kern="1200" dirty="0" smtClean="0">
                <a:solidFill>
                  <a:schemeClr val="bg1"/>
                </a:solidFill>
                <a:latin typeface="Arial" panose="020B0604020202020204" pitchFamily="34" charset="0"/>
                <a:ea typeface="+mn-ea"/>
                <a:cs typeface="Arial" panose="020B0604020202020204" pitchFamily="34" charset="0"/>
              </a:rPr>
              <a:t>responsibility for the accuracy or completeness of information or data provided or methodologies </a:t>
            </a:r>
          </a:p>
          <a:p>
            <a:r>
              <a:rPr lang="en-US" sz="1000" kern="1200" dirty="0" smtClean="0">
                <a:solidFill>
                  <a:schemeClr val="bg1"/>
                </a:solidFill>
                <a:latin typeface="Arial" panose="020B0604020202020204" pitchFamily="34" charset="0"/>
                <a:ea typeface="+mn-ea"/>
                <a:cs typeface="Arial" panose="020B0604020202020204" pitchFamily="34" charset="0"/>
              </a:rPr>
              <a:t>employed by any external source.  This document is provided for the client’s </a:t>
            </a:r>
            <a:r>
              <a:rPr lang="en-US" sz="1000" dirty="0" smtClean="0">
                <a:solidFill>
                  <a:schemeClr val="bg1"/>
                </a:solidFill>
                <a:latin typeface="Arial" panose="020B0604020202020204" pitchFamily="34" charset="0"/>
                <a:cs typeface="Arial" panose="020B0604020202020204" pitchFamily="34" charset="0"/>
              </a:rPr>
              <a:t>internal use only </a:t>
            </a:r>
          </a:p>
          <a:p>
            <a:r>
              <a:rPr lang="en-US" sz="1000" dirty="0" smtClean="0">
                <a:solidFill>
                  <a:schemeClr val="bg1"/>
                </a:solidFill>
                <a:latin typeface="Arial" panose="020B0604020202020204" pitchFamily="34" charset="0"/>
                <a:cs typeface="Arial" panose="020B0604020202020204" pitchFamily="34" charset="0"/>
              </a:rPr>
              <a:t>and does not constitute a recommendation by RVK or an offer of, or a solicitation for, any </a:t>
            </a:r>
          </a:p>
          <a:p>
            <a:r>
              <a:rPr lang="en-US" sz="1000" dirty="0" smtClean="0">
                <a:solidFill>
                  <a:schemeClr val="bg1"/>
                </a:solidFill>
                <a:latin typeface="Arial" panose="020B0604020202020204" pitchFamily="34" charset="0"/>
                <a:cs typeface="Arial" panose="020B0604020202020204" pitchFamily="34" charset="0"/>
              </a:rPr>
              <a:t>particular security and it is not intended to convey any guarantees as to the future </a:t>
            </a:r>
          </a:p>
          <a:p>
            <a:r>
              <a:rPr lang="en-US" sz="1000" dirty="0" smtClean="0">
                <a:solidFill>
                  <a:schemeClr val="bg1"/>
                </a:solidFill>
                <a:latin typeface="Arial" panose="020B0604020202020204" pitchFamily="34" charset="0"/>
                <a:cs typeface="Arial" panose="020B0604020202020204" pitchFamily="34" charset="0"/>
              </a:rPr>
              <a:t>performance of the investment products, asset classes, or capital markets.</a:t>
            </a:r>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92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7097611"/>
            <a:ext cx="1203561" cy="292029"/>
          </a:xfrm>
        </p:spPr>
        <p:txBody>
          <a:bodyPr/>
          <a:lstStyle/>
          <a:p>
            <a:fld id="{2D2D1332-561D-41EA-B56C-9A0D6F43A782}" type="datetime4">
              <a:rPr lang="en-US" smtClean="0"/>
              <a:t>April 6,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A5BDA-CDBF-6649-8924-762F58EC49E4}" type="slidenum">
              <a:rPr lang="en-US" smtClean="0"/>
              <a:t>‹#›</a:t>
            </a:fld>
            <a:endParaRPr lang="en-US"/>
          </a:p>
        </p:txBody>
      </p:sp>
      <p:sp>
        <p:nvSpPr>
          <p:cNvPr id="8" name="Round Same Side Corner Rectangle 7"/>
          <p:cNvSpPr/>
          <p:nvPr userDrawn="1"/>
        </p:nvSpPr>
        <p:spPr>
          <a:xfrm rot="5400000">
            <a:off x="-585149" y="896408"/>
            <a:ext cx="1295399" cy="125103"/>
          </a:xfrm>
          <a:prstGeom prst="round2SameRect">
            <a:avLst>
              <a:gd name="adj1" fmla="val 30456"/>
              <a:gd name="adj2" fmla="val 0"/>
            </a:avLst>
          </a:prstGeom>
          <a:solidFill>
            <a:srgbClr val="95C43D"/>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Tree>
    <p:extLst>
      <p:ext uri="{BB962C8B-B14F-4D97-AF65-F5344CB8AC3E}">
        <p14:creationId xmlns:p14="http://schemas.microsoft.com/office/powerpoint/2010/main" val="30256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8995248" cy="1295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502919" y="7097611"/>
            <a:ext cx="1203562" cy="292029"/>
          </a:xfrm>
        </p:spPr>
        <p:txBody>
          <a:bodyPr/>
          <a:lstStyle/>
          <a:p>
            <a:fld id="{F6B25C62-195F-42D6-9E8B-459CC51532C7}" type="datetime4">
              <a:rPr lang="en-US" smtClean="0"/>
              <a:t>April 6, 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A5BDA-CDBF-6649-8924-762F58EC49E4}" type="slidenum">
              <a:rPr lang="en-US" smtClean="0"/>
              <a:pPr/>
              <a:t>‹#›</a:t>
            </a:fld>
            <a:endParaRPr lang="en-US"/>
          </a:p>
        </p:txBody>
      </p:sp>
      <p:sp>
        <p:nvSpPr>
          <p:cNvPr id="6" name="Content Placeholder 2"/>
          <p:cNvSpPr>
            <a:spLocks noGrp="1"/>
          </p:cNvSpPr>
          <p:nvPr>
            <p:ph idx="1"/>
          </p:nvPr>
        </p:nvSpPr>
        <p:spPr>
          <a:xfrm>
            <a:off x="502919" y="1813560"/>
            <a:ext cx="8995249" cy="5129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ound Same Side Corner Rectangle 6"/>
          <p:cNvSpPr/>
          <p:nvPr userDrawn="1"/>
        </p:nvSpPr>
        <p:spPr>
          <a:xfrm rot="5400000">
            <a:off x="-585149" y="896408"/>
            <a:ext cx="1295399" cy="125103"/>
          </a:xfrm>
          <a:prstGeom prst="round2SameRect">
            <a:avLst>
              <a:gd name="adj1" fmla="val 30456"/>
              <a:gd name="adj2" fmla="val 0"/>
            </a:avLst>
          </a:prstGeom>
          <a:solidFill>
            <a:srgbClr val="95C43D"/>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Tree>
    <p:extLst>
      <p:ext uri="{BB962C8B-B14F-4D97-AF65-F5344CB8AC3E}">
        <p14:creationId xmlns:p14="http://schemas.microsoft.com/office/powerpoint/2010/main" val="18706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2681603"/>
            <a:ext cx="8549640" cy="1543685"/>
          </a:xfrm>
        </p:spPr>
        <p:txBody>
          <a:bodyPr anchor="t">
            <a:noAutofit/>
          </a:bodyPr>
          <a:lstStyle>
            <a:lvl1pPr algn="l">
              <a:defRPr sz="4000" b="1" cap="none">
                <a:solidFill>
                  <a:srgbClr val="576A7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2920" y="1138945"/>
            <a:ext cx="8549640" cy="1700212"/>
          </a:xfrm>
        </p:spPr>
        <p:txBody>
          <a:bodyPr anchor="b">
            <a:noAutofit/>
          </a:bodyPr>
          <a:lstStyle>
            <a:lvl1pPr marL="0" indent="0">
              <a:buNone/>
              <a:defRPr sz="2200">
                <a:solidFill>
                  <a:srgbClr val="576A79"/>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5692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502920" y="7097611"/>
            <a:ext cx="1203561" cy="292029"/>
          </a:xfrm>
        </p:spPr>
        <p:txBody>
          <a:bodyPr/>
          <a:lstStyle/>
          <a:p>
            <a:fld id="{B035F99E-4FD8-4C98-A102-44361BC9F585}" type="datetime4">
              <a:rPr lang="en-US" smtClean="0"/>
              <a:t>April 6,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A5BDA-CDBF-6649-8924-762F58EC49E4}" type="slidenum">
              <a:rPr lang="en-US" smtClean="0"/>
              <a:t>‹#›</a:t>
            </a:fld>
            <a:endParaRPr lang="en-US"/>
          </a:p>
        </p:txBody>
      </p:sp>
      <p:sp>
        <p:nvSpPr>
          <p:cNvPr id="8" name="Round Same Side Corner Rectangle 7"/>
          <p:cNvSpPr/>
          <p:nvPr userDrawn="1"/>
        </p:nvSpPr>
        <p:spPr>
          <a:xfrm rot="5400000">
            <a:off x="-585149" y="896408"/>
            <a:ext cx="1295399" cy="125103"/>
          </a:xfrm>
          <a:prstGeom prst="round2SameRect">
            <a:avLst>
              <a:gd name="adj1" fmla="val 30456"/>
              <a:gd name="adj2" fmla="val 0"/>
            </a:avLst>
          </a:prstGeom>
          <a:solidFill>
            <a:srgbClr val="95C43D"/>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Tree>
    <p:extLst>
      <p:ext uri="{BB962C8B-B14F-4D97-AF65-F5344CB8AC3E}">
        <p14:creationId xmlns:p14="http://schemas.microsoft.com/office/powerpoint/2010/main" val="303223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502920" y="7097611"/>
            <a:ext cx="1203561" cy="292029"/>
          </a:xfrm>
        </p:spPr>
        <p:txBody>
          <a:bodyPr/>
          <a:lstStyle/>
          <a:p>
            <a:fld id="{44E64D6C-A991-4A0A-ACF9-F9D68444B574}" type="datetime4">
              <a:rPr lang="en-US" smtClean="0"/>
              <a:t>April 6,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A5BDA-CDBF-6649-8924-762F58EC49E4}" type="slidenum">
              <a:rPr lang="en-US" smtClean="0"/>
              <a:t>‹#›</a:t>
            </a:fld>
            <a:endParaRPr lang="en-US"/>
          </a:p>
        </p:txBody>
      </p:sp>
      <p:sp>
        <p:nvSpPr>
          <p:cNvPr id="10" name="Round Same Side Corner Rectangle 9"/>
          <p:cNvSpPr/>
          <p:nvPr userDrawn="1"/>
        </p:nvSpPr>
        <p:spPr>
          <a:xfrm rot="5400000">
            <a:off x="-585149" y="896408"/>
            <a:ext cx="1295399" cy="125103"/>
          </a:xfrm>
          <a:prstGeom prst="round2SameRect">
            <a:avLst>
              <a:gd name="adj1" fmla="val 30456"/>
              <a:gd name="adj2" fmla="val 0"/>
            </a:avLst>
          </a:prstGeom>
          <a:solidFill>
            <a:srgbClr val="95C43D"/>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Tree>
    <p:extLst>
      <p:ext uri="{BB962C8B-B14F-4D97-AF65-F5344CB8AC3E}">
        <p14:creationId xmlns:p14="http://schemas.microsoft.com/office/powerpoint/2010/main" val="188102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02920" y="7097611"/>
            <a:ext cx="1203561" cy="292029"/>
          </a:xfrm>
        </p:spPr>
        <p:txBody>
          <a:bodyPr/>
          <a:lstStyle/>
          <a:p>
            <a:fld id="{22C1C682-9C4A-454B-B881-D9A87EAB01DD}" type="datetime4">
              <a:rPr lang="en-US" smtClean="0"/>
              <a:t>April 6,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A5BDA-CDBF-6649-8924-762F58EC49E4}" type="slidenum">
              <a:rPr lang="en-US" smtClean="0"/>
              <a:t>‹#›</a:t>
            </a:fld>
            <a:endParaRPr lang="en-US"/>
          </a:p>
        </p:txBody>
      </p:sp>
      <p:sp>
        <p:nvSpPr>
          <p:cNvPr id="6" name="Round Same Side Corner Rectangle 5"/>
          <p:cNvSpPr/>
          <p:nvPr userDrawn="1"/>
        </p:nvSpPr>
        <p:spPr>
          <a:xfrm rot="5400000">
            <a:off x="-585149" y="896408"/>
            <a:ext cx="1295399" cy="125103"/>
          </a:xfrm>
          <a:prstGeom prst="round2SameRect">
            <a:avLst>
              <a:gd name="adj1" fmla="val 30456"/>
              <a:gd name="adj2" fmla="val 0"/>
            </a:avLst>
          </a:prstGeom>
          <a:solidFill>
            <a:srgbClr val="95C43D"/>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Tree>
    <p:extLst>
      <p:ext uri="{BB962C8B-B14F-4D97-AF65-F5344CB8AC3E}">
        <p14:creationId xmlns:p14="http://schemas.microsoft.com/office/powerpoint/2010/main" val="360778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16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lor">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49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7040880" cy="1295400"/>
          </a:xfrm>
          <a:prstGeom prst="rect">
            <a:avLst/>
          </a:prstGeom>
        </p:spPr>
        <p:txBody>
          <a:bodyPr vert="horz" lIns="101882" tIns="50941" rIns="101882" bIns="50941"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02920" y="1813560"/>
            <a:ext cx="7040880" cy="5129425"/>
          </a:xfrm>
          <a:prstGeom prst="rect">
            <a:avLst/>
          </a:prstGeom>
        </p:spPr>
        <p:txBody>
          <a:bodyPr vert="horz" lIns="101882" tIns="50941" rIns="101882" bIns="50941"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02920" y="7097611"/>
            <a:ext cx="1203561" cy="292029"/>
          </a:xfrm>
          <a:prstGeom prst="rect">
            <a:avLst/>
          </a:prstGeom>
        </p:spPr>
        <p:txBody>
          <a:bodyPr vert="horz" lIns="101882" tIns="50941" rIns="101882" bIns="50941" rtlCol="0" anchor="t" anchorCtr="0"/>
          <a:lstStyle>
            <a:lvl1pPr algn="r">
              <a:defRPr sz="1000">
                <a:solidFill>
                  <a:schemeClr val="tx1">
                    <a:tint val="75000"/>
                  </a:schemeClr>
                </a:solidFill>
                <a:latin typeface="Arial"/>
              </a:defRPr>
            </a:lvl1pPr>
          </a:lstStyle>
          <a:p>
            <a:fld id="{15E2F5EA-7FA5-4AFC-9F6E-5D99301CD836}" type="datetime4">
              <a:rPr lang="en-US" smtClean="0"/>
              <a:t>April 6, 2015</a:t>
            </a:fld>
            <a:endParaRPr lang="en-US" dirty="0"/>
          </a:p>
        </p:txBody>
      </p:sp>
      <p:sp>
        <p:nvSpPr>
          <p:cNvPr id="5" name="Footer Placeholder 4"/>
          <p:cNvSpPr>
            <a:spLocks noGrp="1"/>
          </p:cNvSpPr>
          <p:nvPr>
            <p:ph type="ftr" sz="quarter" idx="3"/>
          </p:nvPr>
        </p:nvSpPr>
        <p:spPr>
          <a:xfrm>
            <a:off x="1983292" y="7097611"/>
            <a:ext cx="5560508" cy="292029"/>
          </a:xfrm>
          <a:prstGeom prst="rect">
            <a:avLst/>
          </a:prstGeom>
        </p:spPr>
        <p:txBody>
          <a:bodyPr vert="horz" lIns="101882" tIns="50941" rIns="101882" bIns="50941" rtlCol="0" anchor="t" anchorCtr="0"/>
          <a:lstStyle>
            <a:lvl1pPr algn="l">
              <a:defRPr sz="10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1983292" y="7377741"/>
            <a:ext cx="5560508" cy="263046"/>
          </a:xfrm>
          <a:prstGeom prst="rect">
            <a:avLst/>
          </a:prstGeom>
        </p:spPr>
        <p:txBody>
          <a:bodyPr vert="horz" lIns="101882" tIns="50941" rIns="101882" bIns="50941" rtlCol="0" anchor="t" anchorCtr="0"/>
          <a:lstStyle>
            <a:lvl1pPr algn="l">
              <a:defRPr sz="1000">
                <a:solidFill>
                  <a:schemeClr val="tx1">
                    <a:tint val="75000"/>
                  </a:schemeClr>
                </a:solidFill>
                <a:latin typeface="Arial"/>
              </a:defRPr>
            </a:lvl1pPr>
          </a:lstStyle>
          <a:p>
            <a:fld id="{13BA5BDA-CDBF-6649-8924-762F58EC49E4}" type="slidenum">
              <a:rPr lang="en-US" smtClean="0"/>
              <a:pPr/>
              <a:t>‹#›</a:t>
            </a:fld>
            <a:endParaRPr lang="en-US"/>
          </a:p>
        </p:txBody>
      </p:sp>
    </p:spTree>
    <p:extLst>
      <p:ext uri="{BB962C8B-B14F-4D97-AF65-F5344CB8AC3E}">
        <p14:creationId xmlns:p14="http://schemas.microsoft.com/office/powerpoint/2010/main" val="3385978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62" r:id="rId9"/>
    <p:sldLayoutId id="2147483656" r:id="rId10"/>
    <p:sldLayoutId id="2147483657" r:id="rId11"/>
    <p:sldLayoutId id="2147483661" r:id="rId12"/>
    <p:sldLayoutId id="2147483663" r:id="rId13"/>
    <p:sldLayoutId id="2147483664" r:id="rId14"/>
    <p:sldLayoutId id="2147483665" r:id="rId1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hf hdr="0" ftr="0" dt="0"/>
  <p:txStyles>
    <p:titleStyle>
      <a:lvl1pPr algn="l" defTabSz="509412" rtl="0" eaLnBrk="1" latinLnBrk="0" hangingPunct="1">
        <a:spcBef>
          <a:spcPct val="0"/>
        </a:spcBef>
        <a:buNone/>
        <a:defRPr sz="3800" b="1" i="0" u="none" kern="1200">
          <a:solidFill>
            <a:schemeClr val="tx1"/>
          </a:solidFill>
          <a:uFill>
            <a:solidFill>
              <a:srgbClr val="95C43D"/>
            </a:solidFill>
          </a:uFill>
          <a:latin typeface="Arial"/>
          <a:ea typeface="+mj-ea"/>
          <a:cs typeface="+mj-cs"/>
        </a:defRPr>
      </a:lvl1pPr>
    </p:titleStyle>
    <p:bodyStyle>
      <a:lvl1pPr marL="382059" indent="-382059" algn="l" defTabSz="509412" rtl="0" eaLnBrk="1" latinLnBrk="0" hangingPunct="1">
        <a:spcBef>
          <a:spcPct val="20000"/>
        </a:spcBef>
        <a:buFont typeface="Arial"/>
        <a:buChar char="•"/>
        <a:defRPr sz="2500" kern="1200">
          <a:solidFill>
            <a:schemeClr val="tx1"/>
          </a:solidFill>
          <a:latin typeface="Arial"/>
          <a:ea typeface="+mn-ea"/>
          <a:cs typeface="+mn-cs"/>
        </a:defRPr>
      </a:lvl1pPr>
      <a:lvl2pPr marL="827795" indent="-318383" algn="l" defTabSz="509412" rtl="0" eaLnBrk="1" latinLnBrk="0" hangingPunct="1">
        <a:spcBef>
          <a:spcPct val="20000"/>
        </a:spcBef>
        <a:buFont typeface="Arial"/>
        <a:buChar char="–"/>
        <a:defRPr sz="2000" kern="1200">
          <a:solidFill>
            <a:schemeClr val="tx1"/>
          </a:solidFill>
          <a:latin typeface="Arial"/>
          <a:ea typeface="+mn-ea"/>
          <a:cs typeface="+mn-cs"/>
        </a:defRPr>
      </a:lvl2pPr>
      <a:lvl3pPr marL="1273531" indent="-254706" algn="l" defTabSz="509412" rtl="0" eaLnBrk="1" latinLnBrk="0" hangingPunct="1">
        <a:spcBef>
          <a:spcPct val="20000"/>
        </a:spcBef>
        <a:buFont typeface="Arial"/>
        <a:buChar char="•"/>
        <a:defRPr sz="2000" kern="1200">
          <a:solidFill>
            <a:schemeClr val="tx1"/>
          </a:solidFill>
          <a:latin typeface="Arial"/>
          <a:ea typeface="+mn-ea"/>
          <a:cs typeface="+mn-cs"/>
        </a:defRPr>
      </a:lvl3pPr>
      <a:lvl4pPr marL="1782943" indent="-254706" algn="l" defTabSz="509412" rtl="0" eaLnBrk="1" latinLnBrk="0" hangingPunct="1">
        <a:spcBef>
          <a:spcPct val="20000"/>
        </a:spcBef>
        <a:buFont typeface="Arial"/>
        <a:buChar char="–"/>
        <a:defRPr sz="2000" kern="1200">
          <a:solidFill>
            <a:schemeClr val="tx1"/>
          </a:solidFill>
          <a:latin typeface="Arial"/>
          <a:ea typeface="+mn-ea"/>
          <a:cs typeface="+mn-cs"/>
        </a:defRPr>
      </a:lvl4pPr>
      <a:lvl5pPr marL="2292355" indent="-254706" algn="l" defTabSz="509412" rtl="0" eaLnBrk="1" latinLnBrk="0" hangingPunct="1">
        <a:spcBef>
          <a:spcPct val="20000"/>
        </a:spcBef>
        <a:buFont typeface="Arial"/>
        <a:buChar char="»"/>
        <a:defRPr sz="2000" kern="1200">
          <a:solidFill>
            <a:schemeClr val="tx1"/>
          </a:solidFill>
          <a:latin typeface="Arial"/>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9194" y="3082159"/>
            <a:ext cx="6097286" cy="802182"/>
          </a:xfrm>
        </p:spPr>
        <p:txBody>
          <a:bodyPr/>
          <a:lstStyle/>
          <a:p>
            <a:r>
              <a:rPr lang="en-US" sz="3200" dirty="0" smtClean="0"/>
              <a:t>Investment Program Overview</a:t>
            </a:r>
            <a:endParaRPr lang="en-US" sz="3200" dirty="0"/>
          </a:p>
        </p:txBody>
      </p:sp>
      <p:sp>
        <p:nvSpPr>
          <p:cNvPr id="3" name="Subtitle 2"/>
          <p:cNvSpPr>
            <a:spLocks noGrp="1"/>
          </p:cNvSpPr>
          <p:nvPr>
            <p:ph type="subTitle" idx="1"/>
          </p:nvPr>
        </p:nvSpPr>
        <p:spPr>
          <a:xfrm>
            <a:off x="3839194" y="3816357"/>
            <a:ext cx="6097286" cy="536997"/>
          </a:xfrm>
        </p:spPr>
        <p:txBody>
          <a:bodyPr/>
          <a:lstStyle/>
          <a:p>
            <a:r>
              <a:rPr lang="en-US" dirty="0" smtClean="0"/>
              <a:t>Humboldt State University Advancement Foundation</a:t>
            </a:r>
            <a:endParaRPr lang="en-US" dirty="0"/>
          </a:p>
        </p:txBody>
      </p:sp>
    </p:spTree>
    <p:extLst>
      <p:ext uri="{BB962C8B-B14F-4D97-AF65-F5344CB8AC3E}">
        <p14:creationId xmlns:p14="http://schemas.microsoft.com/office/powerpoint/2010/main" val="353124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Investment Manager Research</a:t>
            </a:r>
          </a:p>
        </p:txBody>
      </p:sp>
      <p:sp>
        <p:nvSpPr>
          <p:cNvPr id="3" name="Content Placeholder 2"/>
          <p:cNvSpPr>
            <a:spLocks noGrp="1"/>
          </p:cNvSpPr>
          <p:nvPr>
            <p:ph idx="1"/>
          </p:nvPr>
        </p:nvSpPr>
        <p:spPr>
          <a:xfrm>
            <a:off x="373627" y="1052053"/>
            <a:ext cx="9330813" cy="3093227"/>
          </a:xfrm>
        </p:spPr>
        <p:txBody>
          <a:bodyPr/>
          <a:lstStyle/>
          <a:p>
            <a:pPr marL="0" indent="0">
              <a:buNone/>
            </a:pPr>
            <a:r>
              <a:rPr lang="en-US" sz="2000" b="1" dirty="0">
                <a:solidFill>
                  <a:schemeClr val="accent2"/>
                </a:solidFill>
              </a:rPr>
              <a:t>Relationship with Client &amp; Consulting Team</a:t>
            </a:r>
          </a:p>
          <a:p>
            <a:r>
              <a:rPr lang="en-US" sz="1800" dirty="0"/>
              <a:t>Conduct manager oversight</a:t>
            </a:r>
          </a:p>
          <a:p>
            <a:r>
              <a:rPr lang="en-US" sz="1800" dirty="0"/>
              <a:t>Perform detailed due diligence in the course of manager searches on behalf of our clients</a:t>
            </a:r>
          </a:p>
          <a:p>
            <a:r>
              <a:rPr lang="en-US" sz="1800" dirty="0"/>
              <a:t>Identify suitable managers for client objectives</a:t>
            </a:r>
          </a:p>
          <a:p>
            <a:r>
              <a:rPr lang="en-US" sz="1800" dirty="0"/>
              <a:t>Conduct review of a client’s existing set of managers</a:t>
            </a:r>
          </a:p>
          <a:p>
            <a:r>
              <a:rPr lang="en-US" sz="1800" dirty="0"/>
              <a:t>Work directly with clients on searches as situations dictate</a:t>
            </a:r>
          </a:p>
          <a:p>
            <a:r>
              <a:rPr lang="en-US" sz="1800" dirty="0"/>
              <a:t>Conduct ad-hoc projects and requests (e.g. asset class reviews)</a:t>
            </a:r>
          </a:p>
        </p:txBody>
      </p:sp>
      <p:sp>
        <p:nvSpPr>
          <p:cNvPr id="4" name="Text Box 2"/>
          <p:cNvSpPr txBox="1">
            <a:spLocks noChangeAspect="1" noChangeArrowheads="1"/>
          </p:cNvSpPr>
          <p:nvPr/>
        </p:nvSpPr>
        <p:spPr bwMode="auto">
          <a:xfrm>
            <a:off x="3939540" y="6547168"/>
            <a:ext cx="1508760" cy="777240"/>
          </a:xfrm>
          <a:prstGeom prst="rect">
            <a:avLst/>
          </a:prstGeom>
          <a:solidFill>
            <a:schemeClr val="accent2"/>
          </a:solidFill>
          <a:ln w="22225">
            <a:solidFill>
              <a:schemeClr val="tx1"/>
            </a:solidFill>
            <a:miter lim="800000"/>
            <a:headEnd/>
            <a:tailEnd/>
          </a:ln>
          <a:effectLst>
            <a:outerShdw dist="107763" dir="2700000" algn="ctr" rotWithShape="0">
              <a:srgbClr val="808080"/>
            </a:outerShdw>
          </a:effectLst>
        </p:spPr>
        <p:txBody>
          <a:bodyPr lIns="101846" tIns="50923" rIns="101846" bIns="50923" anchor="ct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0"/>
              </a:spcBef>
              <a:buFontTx/>
              <a:buNone/>
            </a:pPr>
            <a:r>
              <a:rPr kumimoji="1" lang="en-US" altLang="en-US" sz="1600" dirty="0">
                <a:solidFill>
                  <a:schemeClr val="bg1"/>
                </a:solidFill>
                <a:cs typeface="Arial" charset="0"/>
              </a:rPr>
              <a:t>Manager Research</a:t>
            </a:r>
          </a:p>
        </p:txBody>
      </p:sp>
      <p:sp>
        <p:nvSpPr>
          <p:cNvPr id="5" name="Line 6"/>
          <p:cNvSpPr>
            <a:spLocks noChangeShapeType="1"/>
          </p:cNvSpPr>
          <p:nvPr/>
        </p:nvSpPr>
        <p:spPr bwMode="auto">
          <a:xfrm flipV="1">
            <a:off x="3185160" y="4458335"/>
            <a:ext cx="754380" cy="777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6" name="Line 7"/>
          <p:cNvSpPr>
            <a:spLocks noChangeShapeType="1"/>
          </p:cNvSpPr>
          <p:nvPr/>
        </p:nvSpPr>
        <p:spPr bwMode="auto">
          <a:xfrm flipH="1" flipV="1">
            <a:off x="5448300" y="4458335"/>
            <a:ext cx="754380" cy="777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7" name="Line 8"/>
          <p:cNvSpPr>
            <a:spLocks noChangeAspect="1" noChangeShapeType="1"/>
          </p:cNvSpPr>
          <p:nvPr/>
        </p:nvSpPr>
        <p:spPr bwMode="auto">
          <a:xfrm flipH="1" flipV="1">
            <a:off x="3185160" y="6020012"/>
            <a:ext cx="754380" cy="777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8" name="Line 9"/>
          <p:cNvSpPr>
            <a:spLocks noChangeShapeType="1"/>
          </p:cNvSpPr>
          <p:nvPr/>
        </p:nvSpPr>
        <p:spPr bwMode="auto">
          <a:xfrm flipV="1">
            <a:off x="5532120" y="6063192"/>
            <a:ext cx="754380" cy="777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9" name="Line 10"/>
          <p:cNvSpPr>
            <a:spLocks noChangeShapeType="1"/>
          </p:cNvSpPr>
          <p:nvPr/>
        </p:nvSpPr>
        <p:spPr bwMode="auto">
          <a:xfrm>
            <a:off x="3939540" y="5629593"/>
            <a:ext cx="16764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10" name="Line 12"/>
          <p:cNvSpPr>
            <a:spLocks noChangeShapeType="1"/>
          </p:cNvSpPr>
          <p:nvPr/>
        </p:nvSpPr>
        <p:spPr bwMode="auto">
          <a:xfrm>
            <a:off x="4693920" y="4992688"/>
            <a:ext cx="0" cy="155448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11" name="Text Box 5" descr="Recycled paper"/>
          <p:cNvSpPr txBox="1">
            <a:spLocks noChangeAspect="1" noChangeArrowheads="1"/>
          </p:cNvSpPr>
          <p:nvPr/>
        </p:nvSpPr>
        <p:spPr bwMode="auto">
          <a:xfrm>
            <a:off x="5532120" y="5249968"/>
            <a:ext cx="1508760" cy="777240"/>
          </a:xfrm>
          <a:prstGeom prst="rect">
            <a:avLst/>
          </a:prstGeom>
          <a:solidFill>
            <a:schemeClr val="accent1"/>
          </a:solidFill>
          <a:ln w="22225">
            <a:solidFill>
              <a:schemeClr val="tx1"/>
            </a:solidFill>
            <a:miter lim="800000"/>
            <a:headEnd/>
            <a:tailEnd/>
          </a:ln>
          <a:effectLst>
            <a:outerShdw dist="107763" dir="2700000" algn="ctr" rotWithShape="0">
              <a:srgbClr val="808080"/>
            </a:outerShdw>
          </a:effectLst>
        </p:spPr>
        <p:txBody>
          <a:bodyPr lIns="101846" tIns="50923" rIns="101846" bIns="50923" anchor="ct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0"/>
              </a:spcBef>
              <a:buFontTx/>
              <a:buNone/>
            </a:pPr>
            <a:r>
              <a:rPr kumimoji="1" lang="en-US" altLang="en-US" sz="1600">
                <a:solidFill>
                  <a:schemeClr val="bg1"/>
                </a:solidFill>
                <a:cs typeface="Arial" charset="0"/>
              </a:rPr>
              <a:t>Investment Managers</a:t>
            </a:r>
          </a:p>
        </p:txBody>
      </p:sp>
      <p:sp>
        <p:nvSpPr>
          <p:cNvPr id="12" name="Text Box 3" descr="Recycled paper"/>
          <p:cNvSpPr txBox="1">
            <a:spLocks noChangeAspect="1" noChangeArrowheads="1"/>
          </p:cNvSpPr>
          <p:nvPr/>
        </p:nvSpPr>
        <p:spPr bwMode="auto">
          <a:xfrm>
            <a:off x="3939540" y="4145280"/>
            <a:ext cx="1508760" cy="777240"/>
          </a:xfrm>
          <a:prstGeom prst="rect">
            <a:avLst/>
          </a:prstGeom>
          <a:solidFill>
            <a:schemeClr val="accent1"/>
          </a:solidFill>
          <a:ln w="22225">
            <a:solidFill>
              <a:schemeClr val="tx1"/>
            </a:solidFill>
            <a:miter lim="800000"/>
            <a:headEnd/>
            <a:tailEnd/>
          </a:ln>
          <a:effectLst>
            <a:outerShdw dist="107763" dir="2700000" algn="ctr" rotWithShape="0">
              <a:srgbClr val="808080"/>
            </a:outerShdw>
          </a:effectLst>
        </p:spPr>
        <p:txBody>
          <a:bodyPr lIns="101846" tIns="50923" rIns="101846" bIns="50923" anchor="ct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0"/>
              </a:spcBef>
              <a:buFontTx/>
              <a:buNone/>
            </a:pPr>
            <a:r>
              <a:rPr kumimoji="1" lang="en-US" altLang="en-US" sz="1600">
                <a:solidFill>
                  <a:schemeClr val="bg1"/>
                </a:solidFill>
                <a:cs typeface="Arial" charset="0"/>
              </a:rPr>
              <a:t>Client</a:t>
            </a:r>
          </a:p>
        </p:txBody>
      </p:sp>
      <p:sp>
        <p:nvSpPr>
          <p:cNvPr id="13" name="Text Box 4" descr="Recycled paper"/>
          <p:cNvSpPr txBox="1">
            <a:spLocks noChangeAspect="1" noChangeArrowheads="1"/>
          </p:cNvSpPr>
          <p:nvPr/>
        </p:nvSpPr>
        <p:spPr bwMode="auto">
          <a:xfrm>
            <a:off x="2346960" y="5240973"/>
            <a:ext cx="1508760" cy="777240"/>
          </a:xfrm>
          <a:prstGeom prst="rect">
            <a:avLst/>
          </a:prstGeom>
          <a:solidFill>
            <a:schemeClr val="accent1"/>
          </a:solidFill>
          <a:ln w="22225">
            <a:solidFill>
              <a:schemeClr val="tx1"/>
            </a:solidFill>
            <a:miter lim="800000"/>
            <a:headEnd/>
            <a:tailEnd/>
          </a:ln>
          <a:effectLst>
            <a:outerShdw dist="107763" dir="2700000" algn="ctr" rotWithShape="0">
              <a:srgbClr val="808080"/>
            </a:outerShdw>
          </a:effectLst>
        </p:spPr>
        <p:txBody>
          <a:bodyPr lIns="101846" tIns="50923" rIns="101846" bIns="50923" anchor="ct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0"/>
              </a:spcBef>
              <a:buFontTx/>
              <a:buNone/>
            </a:pPr>
            <a:r>
              <a:rPr kumimoji="1" lang="en-US" altLang="en-US" sz="1600" dirty="0">
                <a:solidFill>
                  <a:schemeClr val="bg1"/>
                </a:solidFill>
                <a:cs typeface="Arial" charset="0"/>
              </a:rPr>
              <a:t>Consultant Team</a:t>
            </a:r>
          </a:p>
        </p:txBody>
      </p:sp>
      <p:sp>
        <p:nvSpPr>
          <p:cNvPr id="15" name="Slide Number Placeholder 1"/>
          <p:cNvSpPr txBox="1">
            <a:spLocks/>
          </p:cNvSpPr>
          <p:nvPr/>
        </p:nvSpPr>
        <p:spPr>
          <a:xfrm>
            <a:off x="2589373" y="7377741"/>
            <a:ext cx="4555160" cy="263046"/>
          </a:xfrm>
          <a:prstGeom prst="rect">
            <a:avLst/>
          </a:prstGeom>
        </p:spPr>
        <p:txBody>
          <a:bodyPr vert="horz" lIns="101882" tIns="50941" rIns="101882" bIns="50941" rtlCol="0" anchor="t" anchorCtr="0"/>
          <a:lstStyle>
            <a:defPPr>
              <a:defRPr lang="en-US"/>
            </a:defPPr>
            <a:lvl1pPr marL="0" algn="l" defTabSz="509412" rtl="0" eaLnBrk="1" latinLnBrk="0" hangingPunct="1">
              <a:defRPr sz="1000" kern="1200">
                <a:solidFill>
                  <a:schemeClr val="tx1">
                    <a:tint val="75000"/>
                  </a:schemeClr>
                </a:solidFill>
                <a:latin typeface="Arial"/>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pPr algn="ctr"/>
            <a:fld id="{13BA5BDA-CDBF-6649-8924-762F58EC49E4}" type="slidenum">
              <a:rPr lang="en-US" smtClean="0"/>
              <a:pPr algn="ctr"/>
              <a:t>10</a:t>
            </a:fld>
            <a:endParaRPr lang="en-US" dirty="0"/>
          </a:p>
        </p:txBody>
      </p:sp>
    </p:spTree>
    <p:extLst>
      <p:ext uri="{BB962C8B-B14F-4D97-AF65-F5344CB8AC3E}">
        <p14:creationId xmlns:p14="http://schemas.microsoft.com/office/powerpoint/2010/main" val="196977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Investment Portfolio Update</a:t>
            </a:r>
            <a:endParaRPr lang="en-US" dirty="0"/>
          </a:p>
        </p:txBody>
      </p:sp>
    </p:spTree>
    <p:extLst>
      <p:ext uri="{BB962C8B-B14F-4D97-AF65-F5344CB8AC3E}">
        <p14:creationId xmlns:p14="http://schemas.microsoft.com/office/powerpoint/2010/main" val="284079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Investment Program Cornerstones</a:t>
            </a:r>
            <a:endParaRPr lang="en-US" sz="2800" dirty="0"/>
          </a:p>
        </p:txBody>
      </p:sp>
      <p:sp>
        <p:nvSpPr>
          <p:cNvPr id="4" name="Rectangle 3"/>
          <p:cNvSpPr/>
          <p:nvPr/>
        </p:nvSpPr>
        <p:spPr>
          <a:xfrm>
            <a:off x="999818" y="1304470"/>
            <a:ext cx="3646608" cy="512926"/>
          </a:xfrm>
          <a:prstGeom prst="rect">
            <a:avLst/>
          </a:prstGeom>
          <a:solidFill>
            <a:srgbClr val="95C43D"/>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noAutofit/>
          </a:bodyPr>
          <a:lstStyle/>
          <a:p>
            <a:pPr algn="ctr"/>
            <a:r>
              <a:rPr lang="en-US" dirty="0" smtClean="0">
                <a:solidFill>
                  <a:schemeClr val="bg1"/>
                </a:solidFill>
                <a:latin typeface="Arial" panose="020B0604020202020204" pitchFamily="34" charset="0"/>
                <a:cs typeface="Arial" panose="020B0604020202020204" pitchFamily="34" charset="0"/>
              </a:rPr>
              <a:t>Diversification</a:t>
            </a:r>
            <a:endParaRPr lang="en-US"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989184" y="1294003"/>
            <a:ext cx="3646609" cy="2693197"/>
          </a:xfrm>
          <a:prstGeom prst="rect">
            <a:avLst/>
          </a:prstGeom>
          <a:noFill/>
          <a:ln w="3175">
            <a:solidFill>
              <a:srgbClr val="576A79"/>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6" name="TextBox 5"/>
          <p:cNvSpPr txBox="1"/>
          <p:nvPr/>
        </p:nvSpPr>
        <p:spPr>
          <a:xfrm>
            <a:off x="1131897" y="1953478"/>
            <a:ext cx="3397571" cy="1938029"/>
          </a:xfrm>
          <a:prstGeom prst="rect">
            <a:avLst/>
          </a:prstGeom>
          <a:noFill/>
        </p:spPr>
        <p:txBody>
          <a:bodyPr wrap="square" lIns="101882" tIns="50941" rIns="101882" bIns="50941" rtlCol="0">
            <a:noAutofit/>
          </a:bodyPr>
          <a:lstStyle/>
          <a:p>
            <a:pPr marL="196337" indent="-194567">
              <a:buFont typeface="Arial" panose="020B0604020202020204" pitchFamily="34" charset="0"/>
              <a:buChar char="•"/>
            </a:pPr>
            <a:r>
              <a:rPr lang="en-US" sz="1600" dirty="0">
                <a:latin typeface="Arial" panose="020B0604020202020204" pitchFamily="34" charset="0"/>
                <a:cs typeface="Arial" panose="020B0604020202020204" pitchFamily="34" charset="0"/>
              </a:rPr>
              <a:t>Periodic </a:t>
            </a:r>
            <a:r>
              <a:rPr lang="en-US" sz="1600" u="sng" dirty="0">
                <a:latin typeface="Arial" panose="020B0604020202020204" pitchFamily="34" charset="0"/>
                <a:cs typeface="Arial" panose="020B0604020202020204" pitchFamily="34" charset="0"/>
              </a:rPr>
              <a:t>asset allocation</a:t>
            </a:r>
            <a:r>
              <a:rPr lang="en-US" sz="1600" dirty="0">
                <a:latin typeface="Arial" panose="020B0604020202020204" pitchFamily="34" charset="0"/>
                <a:cs typeface="Arial" panose="020B0604020202020204" pitchFamily="34" charset="0"/>
              </a:rPr>
              <a:t> studies</a:t>
            </a:r>
          </a:p>
          <a:p>
            <a:pPr marL="196337" indent="-194567">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196337" indent="-194567">
              <a:buFont typeface="Arial" panose="020B0604020202020204" pitchFamily="34" charset="0"/>
              <a:buChar char="•"/>
            </a:pPr>
            <a:r>
              <a:rPr lang="en-US" sz="1600" dirty="0" smtClean="0">
                <a:latin typeface="Arial" panose="020B0604020202020204" pitchFamily="34" charset="0"/>
                <a:cs typeface="Arial" panose="020B0604020202020204" pitchFamily="34" charset="0"/>
              </a:rPr>
              <a:t>Appropriate mix by </a:t>
            </a:r>
            <a:r>
              <a:rPr lang="en-US" sz="1600" u="sng" dirty="0" smtClean="0">
                <a:latin typeface="Arial" panose="020B0604020202020204" pitchFamily="34" charset="0"/>
                <a:cs typeface="Arial" panose="020B0604020202020204" pitchFamily="34" charset="0"/>
              </a:rPr>
              <a:t>asset class</a:t>
            </a:r>
            <a:r>
              <a:rPr lang="en-US" sz="1600" dirty="0" smtClean="0">
                <a:latin typeface="Arial" panose="020B0604020202020204" pitchFamily="34" charset="0"/>
                <a:cs typeface="Arial" panose="020B0604020202020204" pitchFamily="34" charset="0"/>
              </a:rPr>
              <a:t> (traditional and alternative)</a:t>
            </a:r>
          </a:p>
          <a:p>
            <a:pPr marL="196337" indent="-194567">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196337" indent="-194567">
              <a:buFont typeface="Arial" panose="020B0604020202020204" pitchFamily="34" charset="0"/>
              <a:buChar char="•"/>
            </a:pPr>
            <a:r>
              <a:rPr lang="en-US" sz="1600" dirty="0" smtClean="0">
                <a:latin typeface="Arial" panose="020B0604020202020204" pitchFamily="34" charset="0"/>
                <a:cs typeface="Arial" panose="020B0604020202020204" pitchFamily="34" charset="0"/>
              </a:rPr>
              <a:t>Appropriate mix by </a:t>
            </a:r>
            <a:r>
              <a:rPr lang="en-US" sz="1600" u="sng" dirty="0" smtClean="0">
                <a:latin typeface="Arial" panose="020B0604020202020204" pitchFamily="34" charset="0"/>
                <a:cs typeface="Arial" panose="020B0604020202020204" pitchFamily="34" charset="0"/>
              </a:rPr>
              <a:t>investment manager</a:t>
            </a:r>
            <a:r>
              <a:rPr lang="en-US" sz="1600" dirty="0" smtClean="0">
                <a:latin typeface="Arial" panose="020B0604020202020204" pitchFamily="34" charset="0"/>
                <a:cs typeface="Arial" panose="020B0604020202020204" pitchFamily="34" charset="0"/>
              </a:rPr>
              <a:t> (institutional quality)</a:t>
            </a:r>
          </a:p>
          <a:p>
            <a:pPr marL="196337" indent="-194567">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16" name="Rectangle 15"/>
          <p:cNvSpPr/>
          <p:nvPr/>
        </p:nvSpPr>
        <p:spPr>
          <a:xfrm>
            <a:off x="4958832" y="1318641"/>
            <a:ext cx="3646608" cy="5129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noAutofit/>
          </a:bodyPr>
          <a:lstStyle/>
          <a:p>
            <a:pPr algn="ctr"/>
            <a:r>
              <a:rPr lang="en-US" dirty="0" smtClean="0">
                <a:solidFill>
                  <a:schemeClr val="bg1"/>
                </a:solidFill>
                <a:latin typeface="Arial" panose="020B0604020202020204" pitchFamily="34" charset="0"/>
                <a:cs typeface="Arial" panose="020B0604020202020204" pitchFamily="34" charset="0"/>
              </a:rPr>
              <a:t>Investment Tools</a:t>
            </a:r>
            <a:endParaRPr lang="en-US"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4958831" y="1308174"/>
            <a:ext cx="3646609" cy="2693197"/>
          </a:xfrm>
          <a:prstGeom prst="rect">
            <a:avLst/>
          </a:prstGeom>
          <a:noFill/>
          <a:ln w="3175">
            <a:solidFill>
              <a:srgbClr val="576A79"/>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18" name="TextBox 17"/>
          <p:cNvSpPr txBox="1"/>
          <p:nvPr/>
        </p:nvSpPr>
        <p:spPr>
          <a:xfrm>
            <a:off x="5090911" y="1967649"/>
            <a:ext cx="3397571" cy="1938029"/>
          </a:xfrm>
          <a:prstGeom prst="rect">
            <a:avLst/>
          </a:prstGeom>
          <a:noFill/>
        </p:spPr>
        <p:txBody>
          <a:bodyPr wrap="square" lIns="101882" tIns="50941" rIns="101882" bIns="50941" rtlCol="0">
            <a:noAutofit/>
          </a:bodyPr>
          <a:lstStyle/>
          <a:p>
            <a:pPr marL="196337" indent="-194567">
              <a:buFont typeface="Arial" panose="020B0604020202020204" pitchFamily="34" charset="0"/>
              <a:buChar char="•"/>
            </a:pPr>
            <a:r>
              <a:rPr lang="en-US" sz="1600" dirty="0" smtClean="0">
                <a:latin typeface="Arial" panose="020B0604020202020204" pitchFamily="34" charset="0"/>
                <a:cs typeface="Arial" panose="020B0604020202020204" pitchFamily="34" charset="0"/>
              </a:rPr>
              <a:t>Ongoing performance monitoring and due diligence</a:t>
            </a:r>
            <a:endParaRPr lang="en-US" sz="1600" dirty="0">
              <a:latin typeface="Arial" panose="020B0604020202020204" pitchFamily="34" charset="0"/>
              <a:cs typeface="Arial" panose="020B0604020202020204" pitchFamily="34" charset="0"/>
            </a:endParaRPr>
          </a:p>
          <a:p>
            <a:pPr marL="196337" indent="-194567">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196337" indent="-194567">
              <a:buFont typeface="Arial" panose="020B0604020202020204" pitchFamily="34" charset="0"/>
              <a:buChar char="•"/>
            </a:pPr>
            <a:r>
              <a:rPr lang="en-US" sz="1600" dirty="0" smtClean="0">
                <a:latin typeface="Arial" panose="020B0604020202020204" pitchFamily="34" charset="0"/>
                <a:cs typeface="Arial" panose="020B0604020202020204" pitchFamily="34" charset="0"/>
              </a:rPr>
              <a:t>Periodic Investment Policy Statement review</a:t>
            </a:r>
          </a:p>
          <a:p>
            <a:pPr marL="196337" indent="-194567">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196337" indent="-194567">
              <a:buFont typeface="Arial" panose="020B0604020202020204" pitchFamily="34" charset="0"/>
              <a:buChar char="•"/>
            </a:pPr>
            <a:r>
              <a:rPr lang="en-US" sz="1600" dirty="0" smtClean="0">
                <a:latin typeface="Arial" panose="020B0604020202020204" pitchFamily="34" charset="0"/>
                <a:cs typeface="Arial" panose="020B0604020202020204" pitchFamily="34" charset="0"/>
              </a:rPr>
              <a:t>Institutional custody of assets through US Bank</a:t>
            </a:r>
            <a:endParaRPr lang="en-US" sz="1600" dirty="0">
              <a:latin typeface="Arial" panose="020B0604020202020204" pitchFamily="34" charset="0"/>
              <a:cs typeface="Arial" panose="020B0604020202020204" pitchFamily="34" charset="0"/>
            </a:endParaRPr>
          </a:p>
        </p:txBody>
      </p:sp>
      <p:sp>
        <p:nvSpPr>
          <p:cNvPr id="19" name="Rectangle 18"/>
          <p:cNvSpPr/>
          <p:nvPr/>
        </p:nvSpPr>
        <p:spPr>
          <a:xfrm>
            <a:off x="1003356" y="4285248"/>
            <a:ext cx="3646608" cy="51292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noAutofit/>
          </a:bodyPr>
          <a:lstStyle/>
          <a:p>
            <a:pPr algn="ctr"/>
            <a:r>
              <a:rPr lang="en-US" dirty="0" smtClean="0">
                <a:solidFill>
                  <a:schemeClr val="bg1"/>
                </a:solidFill>
                <a:latin typeface="Arial" panose="020B0604020202020204" pitchFamily="34" charset="0"/>
                <a:cs typeface="Arial" panose="020B0604020202020204" pitchFamily="34" charset="0"/>
              </a:rPr>
              <a:t>Risk/Return Expectations</a:t>
            </a:r>
            <a:endParaRPr lang="en-US"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1003355" y="4274781"/>
            <a:ext cx="3646609" cy="2693197"/>
          </a:xfrm>
          <a:prstGeom prst="rect">
            <a:avLst/>
          </a:prstGeom>
          <a:noFill/>
          <a:ln w="3175">
            <a:solidFill>
              <a:srgbClr val="576A79"/>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21" name="TextBox 20"/>
          <p:cNvSpPr txBox="1"/>
          <p:nvPr/>
        </p:nvSpPr>
        <p:spPr>
          <a:xfrm>
            <a:off x="1135435" y="4934256"/>
            <a:ext cx="3397571" cy="1938029"/>
          </a:xfrm>
          <a:prstGeom prst="rect">
            <a:avLst/>
          </a:prstGeom>
          <a:noFill/>
        </p:spPr>
        <p:txBody>
          <a:bodyPr wrap="square" lIns="101882" tIns="50941" rIns="101882" bIns="50941" rtlCol="0">
            <a:noAutofit/>
          </a:bodyPr>
          <a:lstStyle/>
          <a:p>
            <a:pPr marL="196337" indent="-194567">
              <a:buFont typeface="Arial" panose="020B0604020202020204" pitchFamily="34" charset="0"/>
              <a:buChar char="•"/>
            </a:pPr>
            <a:r>
              <a:rPr lang="en-US" sz="1600" dirty="0" smtClean="0">
                <a:latin typeface="Arial" panose="020B0604020202020204" pitchFamily="34" charset="0"/>
                <a:cs typeface="Arial" panose="020B0604020202020204" pitchFamily="34" charset="0"/>
              </a:rPr>
              <a:t>Maximizing return for a given level of risk</a:t>
            </a:r>
          </a:p>
          <a:p>
            <a:pPr marL="196337" indent="-194567">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196337" indent="-194567">
              <a:buFont typeface="Arial" panose="020B0604020202020204" pitchFamily="34" charset="0"/>
              <a:buChar char="•"/>
            </a:pPr>
            <a:r>
              <a:rPr lang="en-US" sz="1600" dirty="0" smtClean="0">
                <a:latin typeface="Arial" panose="020B0604020202020204" pitchFamily="34" charset="0"/>
                <a:cs typeface="Arial" panose="020B0604020202020204" pitchFamily="34" charset="0"/>
              </a:rPr>
              <a:t>Minimizing risk for a given level of return</a:t>
            </a:r>
          </a:p>
          <a:p>
            <a:pPr marL="196337" indent="-194567">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196337" indent="-194567">
              <a:buFont typeface="Arial" panose="020B0604020202020204" pitchFamily="34" charset="0"/>
              <a:buChar char="•"/>
            </a:pPr>
            <a:r>
              <a:rPr lang="en-US" sz="1600" dirty="0" smtClean="0">
                <a:latin typeface="Arial" panose="020B0604020202020204" pitchFamily="34" charset="0"/>
                <a:cs typeface="Arial" panose="020B0604020202020204" pitchFamily="34" charset="0"/>
              </a:rPr>
              <a:t>Consistency with spending policy</a:t>
            </a:r>
            <a:endParaRPr lang="en-US" sz="1600" dirty="0">
              <a:latin typeface="Arial" panose="020B0604020202020204" pitchFamily="34" charset="0"/>
              <a:cs typeface="Arial" panose="020B0604020202020204" pitchFamily="34" charset="0"/>
            </a:endParaRPr>
          </a:p>
        </p:txBody>
      </p:sp>
      <p:sp>
        <p:nvSpPr>
          <p:cNvPr id="22" name="Rectangle 21"/>
          <p:cNvSpPr/>
          <p:nvPr/>
        </p:nvSpPr>
        <p:spPr>
          <a:xfrm>
            <a:off x="4941104" y="4288786"/>
            <a:ext cx="3646608" cy="51292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noAutofit/>
          </a:bodyPr>
          <a:lstStyle/>
          <a:p>
            <a:pPr algn="ctr"/>
            <a:r>
              <a:rPr lang="en-US" dirty="0" smtClean="0">
                <a:solidFill>
                  <a:schemeClr val="bg1"/>
                </a:solidFill>
                <a:latin typeface="Arial" panose="020B0604020202020204" pitchFamily="34" charset="0"/>
                <a:cs typeface="Arial" panose="020B0604020202020204" pitchFamily="34" charset="0"/>
              </a:rPr>
              <a:t>Fees</a:t>
            </a:r>
            <a:endParaRPr lang="en-US"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4941103" y="4278319"/>
            <a:ext cx="3646609" cy="2693197"/>
          </a:xfrm>
          <a:prstGeom prst="rect">
            <a:avLst/>
          </a:prstGeom>
          <a:noFill/>
          <a:ln w="3175">
            <a:solidFill>
              <a:srgbClr val="576A79"/>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24" name="TextBox 23"/>
          <p:cNvSpPr txBox="1"/>
          <p:nvPr/>
        </p:nvSpPr>
        <p:spPr>
          <a:xfrm>
            <a:off x="5073183" y="4937794"/>
            <a:ext cx="3397571" cy="1938029"/>
          </a:xfrm>
          <a:prstGeom prst="rect">
            <a:avLst/>
          </a:prstGeom>
          <a:noFill/>
        </p:spPr>
        <p:txBody>
          <a:bodyPr wrap="square" lIns="101882" tIns="50941" rIns="101882" bIns="50941" rtlCol="0">
            <a:noAutofit/>
          </a:bodyPr>
          <a:lstStyle/>
          <a:p>
            <a:pPr marL="196337" indent="-194567">
              <a:buFont typeface="Arial" panose="020B0604020202020204" pitchFamily="34" charset="0"/>
              <a:buChar char="•"/>
            </a:pPr>
            <a:r>
              <a:rPr lang="en-US" sz="1600" dirty="0" smtClean="0">
                <a:latin typeface="Arial" panose="020B0604020202020204" pitchFamily="34" charset="0"/>
                <a:cs typeface="Arial" panose="020B0604020202020204" pitchFamily="34" charset="0"/>
              </a:rPr>
              <a:t>Investment manager costs competitive with peers</a:t>
            </a:r>
          </a:p>
          <a:p>
            <a:pPr marL="196337" indent="-194567">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196337" indent="-194567">
              <a:buFont typeface="Arial" panose="020B0604020202020204" pitchFamily="34" charset="0"/>
              <a:buChar char="•"/>
            </a:pPr>
            <a:r>
              <a:rPr lang="en-US" sz="1600" dirty="0" smtClean="0">
                <a:latin typeface="Arial" panose="020B0604020202020204" pitchFamily="34" charset="0"/>
                <a:cs typeface="Arial" panose="020B0604020202020204" pitchFamily="34" charset="0"/>
              </a:rPr>
              <a:t>Best (i.e. cheapest) available share class</a:t>
            </a:r>
          </a:p>
          <a:p>
            <a:pPr marL="196337" indent="-194567">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196337" indent="-194567">
              <a:buFont typeface="Arial" panose="020B0604020202020204" pitchFamily="34" charset="0"/>
              <a:buChar char="•"/>
            </a:pPr>
            <a:r>
              <a:rPr lang="en-US" sz="1600" dirty="0" smtClean="0">
                <a:latin typeface="Arial" panose="020B0604020202020204" pitchFamily="34" charset="0"/>
                <a:cs typeface="Arial" panose="020B0604020202020204" pitchFamily="34" charset="0"/>
              </a:rPr>
              <a:t>Leverage of RVK relationships throughout the industry</a:t>
            </a:r>
            <a:endParaRPr lang="en-US" sz="1600" dirty="0">
              <a:latin typeface="Arial" panose="020B0604020202020204" pitchFamily="34" charset="0"/>
              <a:cs typeface="Arial" panose="020B0604020202020204" pitchFamily="34" charset="0"/>
            </a:endParaRPr>
          </a:p>
        </p:txBody>
      </p:sp>
      <p:sp>
        <p:nvSpPr>
          <p:cNvPr id="25" name="Slide Number Placeholder 1"/>
          <p:cNvSpPr txBox="1">
            <a:spLocks/>
          </p:cNvSpPr>
          <p:nvPr/>
        </p:nvSpPr>
        <p:spPr>
          <a:xfrm>
            <a:off x="2589373" y="7377741"/>
            <a:ext cx="4555160" cy="263046"/>
          </a:xfrm>
          <a:prstGeom prst="rect">
            <a:avLst/>
          </a:prstGeom>
        </p:spPr>
        <p:txBody>
          <a:bodyPr vert="horz" lIns="101882" tIns="50941" rIns="101882" bIns="50941" rtlCol="0" anchor="t" anchorCtr="0"/>
          <a:lstStyle>
            <a:defPPr>
              <a:defRPr lang="en-US"/>
            </a:defPPr>
            <a:lvl1pPr marL="0" algn="l" defTabSz="509412" rtl="0" eaLnBrk="1" latinLnBrk="0" hangingPunct="1">
              <a:defRPr sz="1000" kern="1200">
                <a:solidFill>
                  <a:schemeClr val="tx1">
                    <a:tint val="75000"/>
                  </a:schemeClr>
                </a:solidFill>
                <a:latin typeface="Arial"/>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pPr algn="ctr"/>
            <a:fld id="{13BA5BDA-CDBF-6649-8924-762F58EC49E4}" type="slidenum">
              <a:rPr lang="en-US" smtClean="0"/>
              <a:pPr algn="ctr"/>
              <a:t>12</a:t>
            </a:fld>
            <a:endParaRPr lang="en-US" dirty="0"/>
          </a:p>
        </p:txBody>
      </p:sp>
    </p:spTree>
    <p:extLst>
      <p:ext uri="{BB962C8B-B14F-4D97-AF65-F5344CB8AC3E}">
        <p14:creationId xmlns:p14="http://schemas.microsoft.com/office/powerpoint/2010/main" val="410865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Investment Portfolio Update – Historical Growth</a:t>
            </a:r>
            <a:endParaRPr lang="en-US"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26" y="1053452"/>
            <a:ext cx="9407741" cy="6106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
          <p:cNvSpPr txBox="1">
            <a:spLocks/>
          </p:cNvSpPr>
          <p:nvPr/>
        </p:nvSpPr>
        <p:spPr>
          <a:xfrm>
            <a:off x="2589373" y="7377741"/>
            <a:ext cx="4555160" cy="263046"/>
          </a:xfrm>
          <a:prstGeom prst="rect">
            <a:avLst/>
          </a:prstGeom>
        </p:spPr>
        <p:txBody>
          <a:bodyPr vert="horz" lIns="101882" tIns="50941" rIns="101882" bIns="50941" rtlCol="0" anchor="t" anchorCtr="0"/>
          <a:lstStyle>
            <a:defPPr>
              <a:defRPr lang="en-US"/>
            </a:defPPr>
            <a:lvl1pPr marL="0" algn="l" defTabSz="509412" rtl="0" eaLnBrk="1" latinLnBrk="0" hangingPunct="1">
              <a:defRPr sz="1000" kern="1200">
                <a:solidFill>
                  <a:schemeClr val="tx1">
                    <a:tint val="75000"/>
                  </a:schemeClr>
                </a:solidFill>
                <a:latin typeface="Arial"/>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pPr algn="ctr"/>
            <a:fld id="{13BA5BDA-CDBF-6649-8924-762F58EC49E4}" type="slidenum">
              <a:rPr lang="en-US" smtClean="0"/>
              <a:pPr algn="ctr"/>
              <a:t>13</a:t>
            </a:fld>
            <a:endParaRPr lang="en-US" dirty="0"/>
          </a:p>
        </p:txBody>
      </p:sp>
    </p:spTree>
    <p:extLst>
      <p:ext uri="{BB962C8B-B14F-4D97-AF65-F5344CB8AC3E}">
        <p14:creationId xmlns:p14="http://schemas.microsoft.com/office/powerpoint/2010/main" val="12119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Investment Portfolio Update – Risk Metrics</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52" y="1195105"/>
            <a:ext cx="9155408" cy="589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
          <p:cNvSpPr txBox="1">
            <a:spLocks/>
          </p:cNvSpPr>
          <p:nvPr/>
        </p:nvSpPr>
        <p:spPr>
          <a:xfrm>
            <a:off x="2589373" y="7377741"/>
            <a:ext cx="4555160" cy="263046"/>
          </a:xfrm>
          <a:prstGeom prst="rect">
            <a:avLst/>
          </a:prstGeom>
        </p:spPr>
        <p:txBody>
          <a:bodyPr vert="horz" lIns="101882" tIns="50941" rIns="101882" bIns="50941" rtlCol="0" anchor="t" anchorCtr="0"/>
          <a:lstStyle>
            <a:defPPr>
              <a:defRPr lang="en-US"/>
            </a:defPPr>
            <a:lvl1pPr marL="0" algn="l" defTabSz="509412" rtl="0" eaLnBrk="1" latinLnBrk="0" hangingPunct="1">
              <a:defRPr sz="1000" kern="1200">
                <a:solidFill>
                  <a:schemeClr val="tx1">
                    <a:tint val="75000"/>
                  </a:schemeClr>
                </a:solidFill>
                <a:latin typeface="Arial"/>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pPr algn="ctr"/>
            <a:fld id="{13BA5BDA-CDBF-6649-8924-762F58EC49E4}" type="slidenum">
              <a:rPr lang="en-US" smtClean="0"/>
              <a:pPr algn="ctr"/>
              <a:t>14</a:t>
            </a:fld>
            <a:endParaRPr lang="en-US" dirty="0"/>
          </a:p>
        </p:txBody>
      </p:sp>
    </p:spTree>
    <p:extLst>
      <p:ext uri="{BB962C8B-B14F-4D97-AF65-F5344CB8AC3E}">
        <p14:creationId xmlns:p14="http://schemas.microsoft.com/office/powerpoint/2010/main" val="389740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Fiscal Year 2014 Review</a:t>
            </a:r>
            <a:endParaRPr lang="en-US" sz="2800" dirty="0"/>
          </a:p>
        </p:txBody>
      </p:sp>
      <p:sp>
        <p:nvSpPr>
          <p:cNvPr id="3" name="Content Placeholder 2"/>
          <p:cNvSpPr>
            <a:spLocks noGrp="1"/>
          </p:cNvSpPr>
          <p:nvPr>
            <p:ph idx="1"/>
          </p:nvPr>
        </p:nvSpPr>
        <p:spPr>
          <a:xfrm>
            <a:off x="373626" y="1180213"/>
            <a:ext cx="9330813" cy="5830187"/>
          </a:xfrm>
        </p:spPr>
        <p:txBody>
          <a:bodyPr/>
          <a:lstStyle/>
          <a:p>
            <a:r>
              <a:rPr lang="en-US" sz="1800" b="1" dirty="0" smtClean="0"/>
              <a:t>15.5% return, net of fees</a:t>
            </a:r>
          </a:p>
          <a:p>
            <a:pPr lvl="1"/>
            <a:r>
              <a:rPr lang="en-US" sz="1600" dirty="0" smtClean="0"/>
              <a:t>Significantly exceeding Higher Education Price Index</a:t>
            </a:r>
            <a:r>
              <a:rPr lang="en-US" sz="1600" dirty="0" smtClean="0">
                <a:latin typeface="Times New Roman"/>
                <a:cs typeface="Times New Roman"/>
              </a:rPr>
              <a:t>¹</a:t>
            </a:r>
            <a:r>
              <a:rPr lang="en-US" sz="1600" dirty="0" smtClean="0"/>
              <a:t> (3.0%)</a:t>
            </a:r>
          </a:p>
          <a:p>
            <a:pPr lvl="1"/>
            <a:r>
              <a:rPr lang="en-US" sz="1600" dirty="0" smtClean="0"/>
              <a:t>In line </a:t>
            </a:r>
            <a:r>
              <a:rPr lang="en-US" sz="1600" dirty="0" smtClean="0">
                <a:solidFill>
                  <a:schemeClr val="tx2"/>
                </a:solidFill>
              </a:rPr>
              <a:t>with custom target allocation benchmark </a:t>
            </a:r>
            <a:r>
              <a:rPr lang="en-US" sz="1600" dirty="0" smtClean="0"/>
              <a:t>(15.7%)</a:t>
            </a:r>
          </a:p>
          <a:p>
            <a:r>
              <a:rPr lang="en-US" sz="1600" dirty="0"/>
              <a:t>In line with </a:t>
            </a:r>
            <a:r>
              <a:rPr lang="en-US" sz="1600" dirty="0" smtClean="0"/>
              <a:t>peers</a:t>
            </a:r>
            <a:r>
              <a:rPr lang="en-US" sz="1600" dirty="0" smtClean="0">
                <a:latin typeface="Times New Roman"/>
                <a:cs typeface="Times New Roman"/>
              </a:rPr>
              <a:t>²</a:t>
            </a:r>
            <a:r>
              <a:rPr lang="en-US" sz="1600" dirty="0" smtClean="0"/>
              <a:t> (</a:t>
            </a:r>
            <a:r>
              <a:rPr lang="en-US" sz="1600" dirty="0"/>
              <a:t>55th percentile)</a:t>
            </a:r>
          </a:p>
          <a:p>
            <a:pPr lvl="2"/>
            <a:r>
              <a:rPr lang="en-US" sz="1600" dirty="0"/>
              <a:t>E</a:t>
            </a:r>
            <a:r>
              <a:rPr lang="en-US" sz="1600" dirty="0" smtClean="0"/>
              <a:t>xcluding University Annex: 43</a:t>
            </a:r>
            <a:r>
              <a:rPr lang="en-US" sz="1600" baseline="30000" dirty="0" smtClean="0"/>
              <a:t>rd</a:t>
            </a:r>
            <a:r>
              <a:rPr lang="en-US" sz="1600" dirty="0" smtClean="0"/>
              <a:t> percentile</a:t>
            </a:r>
          </a:p>
          <a:p>
            <a:pPr lvl="1"/>
            <a:r>
              <a:rPr lang="en-US" sz="1600" dirty="0" smtClean="0"/>
              <a:t>Third </a:t>
            </a:r>
            <a:r>
              <a:rPr lang="en-US" sz="1600" dirty="0" smtClean="0">
                <a:solidFill>
                  <a:schemeClr val="tx2"/>
                </a:solidFill>
              </a:rPr>
              <a:t>best fiscal year</a:t>
            </a:r>
            <a:r>
              <a:rPr lang="en-US" sz="1600" dirty="0" smtClean="0"/>
              <a:t>, in absolute terms, since 2005</a:t>
            </a:r>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endParaRPr lang="en-US" sz="1800" b="1" dirty="0" smtClean="0"/>
          </a:p>
          <a:p>
            <a:r>
              <a:rPr lang="en-US" sz="1800" b="1" dirty="0" smtClean="0"/>
              <a:t>5 years after the financial crisis, U.S. economy continues to improve</a:t>
            </a:r>
          </a:p>
          <a:p>
            <a:pPr lvl="1"/>
            <a:r>
              <a:rPr lang="en-US" sz="1600" dirty="0" smtClean="0">
                <a:solidFill>
                  <a:schemeClr val="tx2"/>
                </a:solidFill>
              </a:rPr>
              <a:t>Unemployment has fallen to 6.1%</a:t>
            </a:r>
          </a:p>
          <a:p>
            <a:pPr lvl="1"/>
            <a:r>
              <a:rPr lang="en-US" sz="1600" dirty="0">
                <a:solidFill>
                  <a:schemeClr val="tx2"/>
                </a:solidFill>
              </a:rPr>
              <a:t>Inflation remains </a:t>
            </a:r>
            <a:r>
              <a:rPr lang="en-US" sz="1600" dirty="0" smtClean="0">
                <a:solidFill>
                  <a:schemeClr val="tx2"/>
                </a:solidFill>
              </a:rPr>
              <a:t>low (2.1%) </a:t>
            </a:r>
          </a:p>
          <a:p>
            <a:pPr lvl="1"/>
            <a:r>
              <a:rPr lang="en-US" sz="1600" dirty="0" smtClean="0">
                <a:solidFill>
                  <a:schemeClr val="tx2"/>
                </a:solidFill>
              </a:rPr>
              <a:t>The Federal Reserve has reduced their Quantitative Easing program</a:t>
            </a:r>
            <a:endParaRPr lang="en-US" sz="1600" dirty="0">
              <a:solidFill>
                <a:schemeClr val="tx2"/>
              </a:solidFill>
            </a:endParaRPr>
          </a:p>
          <a:p>
            <a:pPr lvl="1"/>
            <a:r>
              <a:rPr lang="en-US" sz="1600" dirty="0" smtClean="0">
                <a:solidFill>
                  <a:schemeClr val="tx2"/>
                </a:solidFill>
              </a:rPr>
              <a:t>Stocks posted double-digit returns during the fiscal year, outperforming non-U.S. equities</a:t>
            </a:r>
          </a:p>
          <a:p>
            <a:pPr lvl="1"/>
            <a:r>
              <a:rPr lang="en-US" sz="1600" dirty="0" smtClean="0">
                <a:solidFill>
                  <a:schemeClr val="tx2"/>
                </a:solidFill>
              </a:rPr>
              <a:t>Interest rates remain near historic lows</a:t>
            </a:r>
          </a:p>
          <a:p>
            <a:pPr lvl="1"/>
            <a:r>
              <a:rPr lang="en-US" sz="1600" dirty="0" smtClean="0">
                <a:solidFill>
                  <a:schemeClr val="tx2"/>
                </a:solidFill>
              </a:rPr>
              <a:t>The real estate market continues to recover</a:t>
            </a:r>
          </a:p>
        </p:txBody>
      </p:sp>
      <p:sp>
        <p:nvSpPr>
          <p:cNvPr id="4" name="TextBox 3"/>
          <p:cNvSpPr txBox="1"/>
          <p:nvPr/>
        </p:nvSpPr>
        <p:spPr>
          <a:xfrm>
            <a:off x="635000" y="6883390"/>
            <a:ext cx="7603067" cy="646331"/>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¹ </a:t>
            </a:r>
            <a:r>
              <a:rPr lang="en-US" sz="900" dirty="0">
                <a:latin typeface="Arial" panose="020B0604020202020204" pitchFamily="34" charset="0"/>
                <a:cs typeface="Arial" panose="020B0604020202020204" pitchFamily="34" charset="0"/>
              </a:rPr>
              <a:t>The Higher Education Price Index </a:t>
            </a:r>
            <a:r>
              <a:rPr lang="en-US" sz="900" dirty="0" smtClean="0">
                <a:latin typeface="Arial" panose="020B0604020202020204" pitchFamily="34" charset="0"/>
                <a:cs typeface="Arial" panose="020B0604020202020204" pitchFamily="34" charset="0"/>
              </a:rPr>
              <a:t>is a  </a:t>
            </a:r>
            <a:r>
              <a:rPr lang="en-US" sz="900" dirty="0">
                <a:latin typeface="Arial" panose="020B0604020202020204" pitchFamily="34" charset="0"/>
                <a:cs typeface="Arial" panose="020B0604020202020204" pitchFamily="34" charset="0"/>
              </a:rPr>
              <a:t>measure of the inflation rate applicable to higher education in the U.S., specifically </a:t>
            </a:r>
            <a:r>
              <a:rPr lang="en-US" sz="900" smtClean="0">
                <a:latin typeface="Arial" panose="020B0604020202020204" pitchFamily="34" charset="0"/>
                <a:cs typeface="Arial" panose="020B0604020202020204" pitchFamily="34" charset="0"/>
              </a:rPr>
              <a:t>it measures the costs </a:t>
            </a:r>
            <a:r>
              <a:rPr lang="en-US" sz="900" dirty="0">
                <a:latin typeface="Arial" panose="020B0604020202020204" pitchFamily="34" charset="0"/>
                <a:cs typeface="Arial" panose="020B0604020202020204" pitchFamily="34" charset="0"/>
              </a:rPr>
              <a:t>in a set basket of goods and services purchased by institutions of higher education</a:t>
            </a:r>
            <a:r>
              <a:rPr lang="en-US" sz="900" dirty="0" smtClean="0">
                <a:latin typeface="Arial" panose="020B0604020202020204" pitchFamily="34" charset="0"/>
                <a:cs typeface="Arial" panose="020B0604020202020204" pitchFamily="34" charset="0"/>
              </a:rPr>
              <a:t>.</a:t>
            </a:r>
          </a:p>
          <a:p>
            <a:r>
              <a:rPr lang="en-US" sz="900" dirty="0" smtClean="0">
                <a:latin typeface="Arial" panose="020B0604020202020204" pitchFamily="34" charset="0"/>
                <a:cs typeface="Arial" panose="020B0604020202020204" pitchFamily="34" charset="0"/>
              </a:rPr>
              <a:t>²</a:t>
            </a:r>
            <a:r>
              <a:rPr lang="en-US" sz="900" dirty="0"/>
              <a:t> Endowments and Foundations with less than $500 Million in total assets </a:t>
            </a:r>
            <a:r>
              <a:rPr lang="en-US" sz="900" dirty="0" smtClean="0"/>
              <a:t>included in Mellon </a:t>
            </a:r>
            <a:r>
              <a:rPr lang="en-US" sz="900" dirty="0"/>
              <a:t>Analytical Solutions Trust Universe along with the Investment Metrics Plan Sponsor </a:t>
            </a:r>
            <a:r>
              <a:rPr lang="en-US" sz="900" dirty="0" smtClean="0"/>
              <a:t>Universe.</a:t>
            </a:r>
            <a:endParaRPr lang="en-US" sz="9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73158488"/>
              </p:ext>
            </p:extLst>
          </p:nvPr>
        </p:nvGraphicFramePr>
        <p:xfrm>
          <a:off x="846666" y="3234685"/>
          <a:ext cx="8331198" cy="973668"/>
        </p:xfrm>
        <a:graphic>
          <a:graphicData uri="http://schemas.openxmlformats.org/drawingml/2006/table">
            <a:tbl>
              <a:tblPr firstRow="1" bandRow="1">
                <a:tableStyleId>{5C22544A-7EE6-4342-B048-85BDC9FD1C3A}</a:tableStyleId>
              </a:tblPr>
              <a:tblGrid>
                <a:gridCol w="1856175"/>
                <a:gridCol w="719447"/>
                <a:gridCol w="719447"/>
                <a:gridCol w="719447"/>
                <a:gridCol w="719447"/>
                <a:gridCol w="719447"/>
                <a:gridCol w="719447"/>
                <a:gridCol w="719447"/>
                <a:gridCol w="719447"/>
                <a:gridCol w="719447"/>
              </a:tblGrid>
              <a:tr h="209561">
                <a:tc>
                  <a:txBody>
                    <a:bodyPr/>
                    <a:lstStyle/>
                    <a:p>
                      <a:pPr algn="l" fontAlgn="b"/>
                      <a:r>
                        <a:rPr lang="en-US" sz="1200" u="none" strike="noStrike" dirty="0" smtClean="0">
                          <a:effectLst/>
                        </a:rPr>
                        <a:t>Fiscal Year</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2006</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2007</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2008</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2009</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2010</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2011</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2012</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2013</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2014</a:t>
                      </a:r>
                      <a:endParaRPr lang="en-US" sz="1200" b="0" i="0" u="none" strike="noStrike" dirty="0">
                        <a:solidFill>
                          <a:srgbClr val="000000"/>
                        </a:solidFill>
                        <a:effectLst/>
                        <a:latin typeface="Calibri"/>
                      </a:endParaRPr>
                    </a:p>
                  </a:txBody>
                  <a:tcPr marL="7296" marR="7296" marT="7296" marB="0" anchor="ctr"/>
                </a:tc>
              </a:tr>
              <a:tr h="273039">
                <a:tc>
                  <a:txBody>
                    <a:bodyPr/>
                    <a:lstStyle/>
                    <a:p>
                      <a:pPr algn="l" fontAlgn="b"/>
                      <a:r>
                        <a:rPr lang="en-US" sz="1200" u="none" strike="noStrike" dirty="0">
                          <a:effectLst/>
                        </a:rPr>
                        <a:t>Total Fund</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10.2%</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17.2%</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-2.4%</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-15.3%</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10.9%</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19.5%</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-0.1%</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11.1%</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15.5%</a:t>
                      </a:r>
                      <a:endParaRPr lang="en-US" sz="1200" b="0" i="0" u="none" strike="noStrike" dirty="0">
                        <a:solidFill>
                          <a:srgbClr val="000000"/>
                        </a:solidFill>
                        <a:effectLst/>
                        <a:latin typeface="Calibri"/>
                      </a:endParaRPr>
                    </a:p>
                  </a:txBody>
                  <a:tcPr marL="7296" marR="7296" marT="7296" marB="0" anchor="ctr"/>
                </a:tc>
              </a:tr>
              <a:tr h="245534">
                <a:tc>
                  <a:txBody>
                    <a:bodyPr/>
                    <a:lstStyle/>
                    <a:p>
                      <a:pPr algn="l" fontAlgn="b"/>
                      <a:r>
                        <a:rPr lang="en-US" sz="1200" u="none" strike="noStrike" dirty="0">
                          <a:effectLst/>
                        </a:rPr>
                        <a:t>Target Allocation Benchmark</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9.6%</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17.2%</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-3.6%</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-15.1%</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10.3%</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19.7%</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2.6%</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9.8%</a:t>
                      </a:r>
                      <a:endParaRPr lang="en-US" sz="1200" b="0" i="0" u="none" strike="noStrike" dirty="0">
                        <a:solidFill>
                          <a:srgbClr val="000000"/>
                        </a:solidFill>
                        <a:effectLst/>
                        <a:latin typeface="Calibri"/>
                      </a:endParaRPr>
                    </a:p>
                  </a:txBody>
                  <a:tcPr marL="7296" marR="7296" marT="7296" marB="0" anchor="ctr"/>
                </a:tc>
                <a:tc>
                  <a:txBody>
                    <a:bodyPr/>
                    <a:lstStyle/>
                    <a:p>
                      <a:pPr algn="ctr" fontAlgn="b"/>
                      <a:r>
                        <a:rPr lang="en-US" sz="1200" u="none" strike="noStrike" dirty="0">
                          <a:effectLst/>
                        </a:rPr>
                        <a:t>15.7%</a:t>
                      </a:r>
                      <a:endParaRPr lang="en-US" sz="1200" b="0" i="0" u="none" strike="noStrike" dirty="0">
                        <a:solidFill>
                          <a:srgbClr val="000000"/>
                        </a:solidFill>
                        <a:effectLst/>
                        <a:latin typeface="Calibri"/>
                      </a:endParaRPr>
                    </a:p>
                  </a:txBody>
                  <a:tcPr marL="7296" marR="7296" marT="7296" marB="0" anchor="ctr"/>
                </a:tc>
              </a:tr>
              <a:tr h="245534">
                <a:tc>
                  <a:txBody>
                    <a:bodyPr/>
                    <a:lstStyle/>
                    <a:p>
                      <a:pPr algn="l" fontAlgn="b"/>
                      <a:r>
                        <a:rPr lang="en-US" sz="1200" b="0" i="0" u="none" strike="noStrike" dirty="0" smtClean="0">
                          <a:solidFill>
                            <a:schemeClr val="tx1"/>
                          </a:solidFill>
                          <a:effectLst/>
                          <a:latin typeface="Calibri"/>
                        </a:rPr>
                        <a:t>Peer Group Rank</a:t>
                      </a:r>
                      <a:endParaRPr lang="en-US" sz="1200" b="0" i="0" u="none" strike="noStrike" dirty="0">
                        <a:solidFill>
                          <a:schemeClr val="tx1"/>
                        </a:solidFill>
                        <a:effectLst/>
                        <a:latin typeface="Calibri"/>
                      </a:endParaRPr>
                    </a:p>
                  </a:txBody>
                  <a:tcPr marL="7296" marR="7296" marT="7296" marB="0" anchor="ctr"/>
                </a:tc>
                <a:tc>
                  <a:txBody>
                    <a:bodyPr/>
                    <a:lstStyle/>
                    <a:p>
                      <a:pPr algn="ctr" fontAlgn="b"/>
                      <a:r>
                        <a:rPr lang="en-US" sz="1200" b="0" i="0" u="none" strike="noStrike" dirty="0" smtClean="0">
                          <a:solidFill>
                            <a:schemeClr val="tx1"/>
                          </a:solidFill>
                          <a:effectLst/>
                          <a:latin typeface="Calibri"/>
                        </a:rPr>
                        <a:t>35</a:t>
                      </a:r>
                      <a:endParaRPr lang="en-US" sz="1200" b="0" i="0" u="none" strike="noStrike" dirty="0">
                        <a:solidFill>
                          <a:schemeClr val="tx1"/>
                        </a:solidFill>
                        <a:effectLst/>
                        <a:latin typeface="Calibri"/>
                      </a:endParaRPr>
                    </a:p>
                  </a:txBody>
                  <a:tcPr marL="7296" marR="7296" marT="7296" marB="0" anchor="ctr"/>
                </a:tc>
                <a:tc>
                  <a:txBody>
                    <a:bodyPr/>
                    <a:lstStyle/>
                    <a:p>
                      <a:pPr algn="ctr" fontAlgn="b"/>
                      <a:r>
                        <a:rPr lang="en-US" sz="1200" b="0" i="0" u="none" strike="noStrike" dirty="0" smtClean="0">
                          <a:solidFill>
                            <a:schemeClr val="tx1"/>
                          </a:solidFill>
                          <a:effectLst/>
                          <a:latin typeface="Calibri"/>
                        </a:rPr>
                        <a:t>41</a:t>
                      </a:r>
                      <a:endParaRPr lang="en-US" sz="1200" b="0" i="0" u="none" strike="noStrike" dirty="0">
                        <a:solidFill>
                          <a:schemeClr val="tx1"/>
                        </a:solidFill>
                        <a:effectLst/>
                        <a:latin typeface="Calibri"/>
                      </a:endParaRPr>
                    </a:p>
                  </a:txBody>
                  <a:tcPr marL="7296" marR="7296" marT="7296" marB="0" anchor="ctr"/>
                </a:tc>
                <a:tc>
                  <a:txBody>
                    <a:bodyPr/>
                    <a:lstStyle/>
                    <a:p>
                      <a:pPr algn="ctr" fontAlgn="b"/>
                      <a:r>
                        <a:rPr lang="en-US" sz="1200" b="0" i="0" u="none" strike="noStrike" dirty="0" smtClean="0">
                          <a:solidFill>
                            <a:schemeClr val="tx1"/>
                          </a:solidFill>
                          <a:effectLst/>
                          <a:latin typeface="Calibri"/>
                        </a:rPr>
                        <a:t>21</a:t>
                      </a:r>
                      <a:endParaRPr lang="en-US" sz="1200" b="0" i="0" u="none" strike="noStrike" dirty="0">
                        <a:solidFill>
                          <a:schemeClr val="tx1"/>
                        </a:solidFill>
                        <a:effectLst/>
                        <a:latin typeface="Calibri"/>
                      </a:endParaRPr>
                    </a:p>
                  </a:txBody>
                  <a:tcPr marL="7296" marR="7296" marT="7296" marB="0" anchor="ctr"/>
                </a:tc>
                <a:tc>
                  <a:txBody>
                    <a:bodyPr/>
                    <a:lstStyle/>
                    <a:p>
                      <a:pPr algn="ctr" fontAlgn="b"/>
                      <a:r>
                        <a:rPr lang="en-US" sz="1200" b="0" i="0" u="none" strike="noStrike" dirty="0" smtClean="0">
                          <a:solidFill>
                            <a:schemeClr val="tx1"/>
                          </a:solidFill>
                          <a:effectLst/>
                          <a:latin typeface="Calibri"/>
                        </a:rPr>
                        <a:t>22</a:t>
                      </a:r>
                      <a:endParaRPr lang="en-US" sz="1200" b="0" i="0" u="none" strike="noStrike" dirty="0">
                        <a:solidFill>
                          <a:schemeClr val="tx1"/>
                        </a:solidFill>
                        <a:effectLst/>
                        <a:latin typeface="Calibri"/>
                      </a:endParaRPr>
                    </a:p>
                  </a:txBody>
                  <a:tcPr marL="7296" marR="7296" marT="7296" marB="0" anchor="ctr"/>
                </a:tc>
                <a:tc>
                  <a:txBody>
                    <a:bodyPr/>
                    <a:lstStyle/>
                    <a:p>
                      <a:pPr algn="ctr" fontAlgn="b"/>
                      <a:r>
                        <a:rPr lang="en-US" sz="1200" b="0" i="0" u="none" strike="noStrike" dirty="0" smtClean="0">
                          <a:solidFill>
                            <a:schemeClr val="tx1"/>
                          </a:solidFill>
                          <a:effectLst/>
                          <a:latin typeface="Calibri"/>
                        </a:rPr>
                        <a:t>68</a:t>
                      </a:r>
                      <a:endParaRPr lang="en-US" sz="1200" b="0" i="0" u="none" strike="noStrike" dirty="0">
                        <a:solidFill>
                          <a:schemeClr val="tx1"/>
                        </a:solidFill>
                        <a:effectLst/>
                        <a:latin typeface="Calibri"/>
                      </a:endParaRPr>
                    </a:p>
                  </a:txBody>
                  <a:tcPr marL="7296" marR="7296" marT="7296" marB="0" anchor="ctr"/>
                </a:tc>
                <a:tc>
                  <a:txBody>
                    <a:bodyPr/>
                    <a:lstStyle/>
                    <a:p>
                      <a:pPr algn="ctr" fontAlgn="b"/>
                      <a:r>
                        <a:rPr lang="en-US" sz="1200" b="0" i="0" u="none" strike="noStrike" dirty="0" smtClean="0">
                          <a:solidFill>
                            <a:schemeClr val="tx1"/>
                          </a:solidFill>
                          <a:effectLst/>
                          <a:latin typeface="Calibri"/>
                        </a:rPr>
                        <a:t>56</a:t>
                      </a:r>
                      <a:endParaRPr lang="en-US" sz="1200" b="0" i="0" u="none" strike="noStrike" dirty="0">
                        <a:solidFill>
                          <a:schemeClr val="tx1"/>
                        </a:solidFill>
                        <a:effectLst/>
                        <a:latin typeface="Calibri"/>
                      </a:endParaRPr>
                    </a:p>
                  </a:txBody>
                  <a:tcPr marL="7296" marR="7296" marT="7296" marB="0" anchor="ctr"/>
                </a:tc>
                <a:tc>
                  <a:txBody>
                    <a:bodyPr/>
                    <a:lstStyle/>
                    <a:p>
                      <a:pPr algn="ctr" fontAlgn="b"/>
                      <a:r>
                        <a:rPr lang="en-US" sz="1200" b="0" i="0" u="none" strike="noStrike" dirty="0" smtClean="0">
                          <a:solidFill>
                            <a:schemeClr val="tx1"/>
                          </a:solidFill>
                          <a:effectLst/>
                          <a:latin typeface="Calibri"/>
                        </a:rPr>
                        <a:t>32</a:t>
                      </a:r>
                      <a:endParaRPr lang="en-US" sz="1200" b="0" i="0" u="none" strike="noStrike" dirty="0">
                        <a:solidFill>
                          <a:schemeClr val="tx1"/>
                        </a:solidFill>
                        <a:effectLst/>
                        <a:latin typeface="Calibri"/>
                      </a:endParaRPr>
                    </a:p>
                  </a:txBody>
                  <a:tcPr marL="7296" marR="7296" marT="7296" marB="0" anchor="ctr"/>
                </a:tc>
                <a:tc>
                  <a:txBody>
                    <a:bodyPr/>
                    <a:lstStyle/>
                    <a:p>
                      <a:pPr algn="ctr" fontAlgn="b"/>
                      <a:r>
                        <a:rPr lang="en-US" sz="1200" b="0" i="0" u="none" strike="noStrike" dirty="0" smtClean="0">
                          <a:solidFill>
                            <a:schemeClr val="tx1"/>
                          </a:solidFill>
                          <a:effectLst/>
                          <a:latin typeface="Calibri"/>
                        </a:rPr>
                        <a:t>53</a:t>
                      </a:r>
                      <a:endParaRPr lang="en-US" sz="1200" b="0" i="0" u="none" strike="noStrike" dirty="0">
                        <a:solidFill>
                          <a:schemeClr val="tx1"/>
                        </a:solidFill>
                        <a:effectLst/>
                        <a:latin typeface="Calibri"/>
                      </a:endParaRPr>
                    </a:p>
                  </a:txBody>
                  <a:tcPr marL="7296" marR="7296" marT="7296" marB="0" anchor="ctr"/>
                </a:tc>
                <a:tc>
                  <a:txBody>
                    <a:bodyPr/>
                    <a:lstStyle/>
                    <a:p>
                      <a:pPr algn="ctr" fontAlgn="b"/>
                      <a:r>
                        <a:rPr lang="en-US" sz="1200" b="0" i="0" u="none" strike="noStrike" dirty="0" smtClean="0">
                          <a:solidFill>
                            <a:schemeClr val="tx1"/>
                          </a:solidFill>
                          <a:effectLst/>
                          <a:latin typeface="Calibri"/>
                        </a:rPr>
                        <a:t>55</a:t>
                      </a:r>
                      <a:endParaRPr lang="en-US" sz="1200" b="0" i="0" u="none" strike="noStrike" dirty="0">
                        <a:solidFill>
                          <a:schemeClr val="tx1"/>
                        </a:solidFill>
                        <a:effectLst/>
                        <a:latin typeface="Calibri"/>
                      </a:endParaRPr>
                    </a:p>
                  </a:txBody>
                  <a:tcPr marL="7296" marR="7296" marT="7296" marB="0" anchor="ctr"/>
                </a:tc>
              </a:tr>
            </a:tbl>
          </a:graphicData>
        </a:graphic>
      </p:graphicFrame>
      <p:sp>
        <p:nvSpPr>
          <p:cNvPr id="7" name="Slide Number Placeholder 1"/>
          <p:cNvSpPr>
            <a:spLocks noGrp="1"/>
          </p:cNvSpPr>
          <p:nvPr>
            <p:ph type="sldNum" sz="quarter" idx="12"/>
          </p:nvPr>
        </p:nvSpPr>
        <p:spPr>
          <a:xfrm>
            <a:off x="2589373" y="7377741"/>
            <a:ext cx="4555160" cy="263046"/>
          </a:xfrm>
        </p:spPr>
        <p:txBody>
          <a:bodyPr/>
          <a:lstStyle/>
          <a:p>
            <a:pPr algn="ctr"/>
            <a:fld id="{13BA5BDA-CDBF-6649-8924-762F58EC49E4}" type="slidenum">
              <a:rPr lang="en-US" smtClean="0"/>
              <a:pPr algn="ctr"/>
              <a:t>15</a:t>
            </a:fld>
            <a:endParaRPr lang="en-US" dirty="0"/>
          </a:p>
        </p:txBody>
      </p:sp>
    </p:spTree>
    <p:extLst>
      <p:ext uri="{BB962C8B-B14F-4D97-AF65-F5344CB8AC3E}">
        <p14:creationId xmlns:p14="http://schemas.microsoft.com/office/powerpoint/2010/main" val="77592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Recent &amp; Future Objectives</a:t>
            </a:r>
            <a:endParaRPr lang="en-US" sz="2800" dirty="0"/>
          </a:p>
        </p:txBody>
      </p:sp>
      <p:sp>
        <p:nvSpPr>
          <p:cNvPr id="3" name="Content Placeholder 2"/>
          <p:cNvSpPr>
            <a:spLocks noGrp="1"/>
          </p:cNvSpPr>
          <p:nvPr>
            <p:ph idx="1"/>
          </p:nvPr>
        </p:nvSpPr>
        <p:spPr/>
        <p:txBody>
          <a:bodyPr/>
          <a:lstStyle/>
          <a:p>
            <a:pPr marL="0" indent="0">
              <a:buNone/>
            </a:pPr>
            <a:r>
              <a:rPr lang="en-US" sz="1800" b="1" dirty="0" smtClean="0">
                <a:solidFill>
                  <a:schemeClr val="accent2"/>
                </a:solidFill>
              </a:rPr>
              <a:t>Recent Objectives</a:t>
            </a:r>
          </a:p>
          <a:p>
            <a:r>
              <a:rPr lang="en-US" sz="1800" b="1" dirty="0" smtClean="0"/>
              <a:t>January 2013</a:t>
            </a:r>
            <a:r>
              <a:rPr lang="en-US" sz="1800" dirty="0" smtClean="0"/>
              <a:t>: 		Global Tactical Asset Allocation strategy added</a:t>
            </a:r>
          </a:p>
          <a:p>
            <a:endParaRPr lang="en-US" sz="1800" dirty="0" smtClean="0"/>
          </a:p>
          <a:p>
            <a:r>
              <a:rPr lang="en-US" sz="1800" b="1" dirty="0" smtClean="0"/>
              <a:t>December 2013</a:t>
            </a:r>
            <a:r>
              <a:rPr lang="en-US" sz="1800" dirty="0" smtClean="0"/>
              <a:t>: 	Global Small Cap Equity added</a:t>
            </a:r>
          </a:p>
          <a:p>
            <a:endParaRPr lang="en-US" sz="1800" b="1" dirty="0" smtClean="0"/>
          </a:p>
          <a:p>
            <a:r>
              <a:rPr lang="en-US" sz="1800" b="1" dirty="0" smtClean="0"/>
              <a:t>April 2014</a:t>
            </a:r>
            <a:r>
              <a:rPr lang="en-US" sz="1800" dirty="0" smtClean="0"/>
              <a:t>: 		Social and Environmentally Responsible Offset and Mitigation 					Policy adopted</a:t>
            </a:r>
          </a:p>
          <a:p>
            <a:endParaRPr lang="en-US" sz="1800" dirty="0"/>
          </a:p>
          <a:p>
            <a:r>
              <a:rPr lang="en-US" sz="1800" b="1" dirty="0" smtClean="0"/>
              <a:t>Summer 2014</a:t>
            </a:r>
            <a:r>
              <a:rPr lang="en-US" sz="1800" dirty="0" smtClean="0"/>
              <a:t>: 		Green Fund investment manager due diligence</a:t>
            </a:r>
          </a:p>
          <a:p>
            <a:endParaRPr lang="en-US" sz="1800" dirty="0"/>
          </a:p>
          <a:p>
            <a:r>
              <a:rPr lang="en-US" sz="1800" b="1" dirty="0" smtClean="0"/>
              <a:t>Ongoing</a:t>
            </a:r>
            <a:r>
              <a:rPr lang="en-US" sz="1800" dirty="0" smtClean="0"/>
              <a:t>: 			Educational topic presentations to Finance Committee and staff; 					investment manager due diligence; investment policy review</a:t>
            </a:r>
          </a:p>
          <a:p>
            <a:pPr marL="0" indent="0">
              <a:buNone/>
            </a:pPr>
            <a:endParaRPr lang="en-US" sz="1800" b="1" dirty="0" smtClean="0">
              <a:solidFill>
                <a:schemeClr val="accent2"/>
              </a:solidFill>
            </a:endParaRPr>
          </a:p>
          <a:p>
            <a:pPr marL="0" indent="0">
              <a:buNone/>
            </a:pPr>
            <a:r>
              <a:rPr lang="en-US" sz="1800" b="1" dirty="0" smtClean="0">
                <a:solidFill>
                  <a:schemeClr val="accent2"/>
                </a:solidFill>
              </a:rPr>
              <a:t>Future </a:t>
            </a:r>
            <a:r>
              <a:rPr lang="en-US" sz="1800" b="1" dirty="0">
                <a:solidFill>
                  <a:schemeClr val="accent2"/>
                </a:solidFill>
              </a:rPr>
              <a:t>Objectives</a:t>
            </a:r>
          </a:p>
          <a:p>
            <a:pPr marL="0" indent="0">
              <a:buNone/>
            </a:pPr>
            <a:endParaRPr lang="en-US" sz="1800" dirty="0"/>
          </a:p>
          <a:p>
            <a:r>
              <a:rPr lang="en-US" sz="1800" dirty="0" smtClean="0"/>
              <a:t>Green Fund investment</a:t>
            </a:r>
          </a:p>
          <a:p>
            <a:endParaRPr lang="en-US" sz="1800" dirty="0" smtClean="0"/>
          </a:p>
          <a:p>
            <a:r>
              <a:rPr lang="en-US" sz="1800" dirty="0" smtClean="0"/>
              <a:t>Asset allocation review</a:t>
            </a:r>
            <a:endParaRPr lang="en-US" sz="1800" dirty="0"/>
          </a:p>
        </p:txBody>
      </p:sp>
      <p:sp>
        <p:nvSpPr>
          <p:cNvPr id="5" name="Slide Number Placeholder 1"/>
          <p:cNvSpPr>
            <a:spLocks noGrp="1"/>
          </p:cNvSpPr>
          <p:nvPr>
            <p:ph type="sldNum" sz="quarter" idx="12"/>
          </p:nvPr>
        </p:nvSpPr>
        <p:spPr>
          <a:xfrm>
            <a:off x="2589373" y="7377741"/>
            <a:ext cx="4555160" cy="263046"/>
          </a:xfrm>
        </p:spPr>
        <p:txBody>
          <a:bodyPr/>
          <a:lstStyle/>
          <a:p>
            <a:pPr algn="ctr"/>
            <a:fld id="{13BA5BDA-CDBF-6649-8924-762F58EC49E4}" type="slidenum">
              <a:rPr lang="en-US" smtClean="0"/>
              <a:pPr algn="ctr"/>
              <a:t>16</a:t>
            </a:fld>
            <a:endParaRPr lang="en-US" dirty="0"/>
          </a:p>
        </p:txBody>
      </p:sp>
    </p:spTree>
    <p:extLst>
      <p:ext uri="{BB962C8B-B14F-4D97-AF65-F5344CB8AC3E}">
        <p14:creationId xmlns:p14="http://schemas.microsoft.com/office/powerpoint/2010/main" val="286759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Green Funds Research</a:t>
            </a:r>
            <a:endParaRPr lang="en-US" dirty="0"/>
          </a:p>
        </p:txBody>
      </p:sp>
    </p:spTree>
    <p:extLst>
      <p:ext uri="{BB962C8B-B14F-4D97-AF65-F5344CB8AC3E}">
        <p14:creationId xmlns:p14="http://schemas.microsoft.com/office/powerpoint/2010/main" val="7597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Investment Program Cornerstones: Green Funds</a:t>
            </a:r>
            <a:endParaRPr lang="en-US" sz="2800" dirty="0"/>
          </a:p>
        </p:txBody>
      </p:sp>
      <p:sp>
        <p:nvSpPr>
          <p:cNvPr id="4" name="Rectangle 3"/>
          <p:cNvSpPr/>
          <p:nvPr/>
        </p:nvSpPr>
        <p:spPr>
          <a:xfrm>
            <a:off x="999818" y="1304470"/>
            <a:ext cx="3646608" cy="512926"/>
          </a:xfrm>
          <a:prstGeom prst="rect">
            <a:avLst/>
          </a:prstGeom>
          <a:solidFill>
            <a:srgbClr val="95C43D"/>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noAutofit/>
          </a:bodyPr>
          <a:lstStyle/>
          <a:p>
            <a:pPr algn="ctr"/>
            <a:r>
              <a:rPr lang="en-US" dirty="0" smtClean="0">
                <a:solidFill>
                  <a:schemeClr val="bg1"/>
                </a:solidFill>
                <a:latin typeface="Arial" panose="020B0604020202020204" pitchFamily="34" charset="0"/>
                <a:cs typeface="Arial" panose="020B0604020202020204" pitchFamily="34" charset="0"/>
              </a:rPr>
              <a:t>Diversification</a:t>
            </a:r>
            <a:endParaRPr lang="en-US"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989184" y="1294003"/>
            <a:ext cx="3646609" cy="2693197"/>
          </a:xfrm>
          <a:prstGeom prst="rect">
            <a:avLst/>
          </a:prstGeom>
          <a:noFill/>
          <a:ln w="3175">
            <a:solidFill>
              <a:srgbClr val="576A79"/>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6" name="TextBox 5"/>
          <p:cNvSpPr txBox="1"/>
          <p:nvPr/>
        </p:nvSpPr>
        <p:spPr>
          <a:xfrm>
            <a:off x="1131897" y="1953478"/>
            <a:ext cx="3397571" cy="1938029"/>
          </a:xfrm>
          <a:prstGeom prst="rect">
            <a:avLst/>
          </a:prstGeom>
          <a:noFill/>
        </p:spPr>
        <p:txBody>
          <a:bodyPr wrap="square" lIns="101882" tIns="50941" rIns="101882" bIns="50941" rtlCol="0">
            <a:noAutofit/>
          </a:bodyPr>
          <a:lstStyle/>
          <a:p>
            <a:pPr marL="196337" indent="-194567">
              <a:buFont typeface="Arial" panose="020B0604020202020204" pitchFamily="34" charset="0"/>
              <a:buChar char="•"/>
            </a:pPr>
            <a:r>
              <a:rPr lang="en-US" sz="1600" dirty="0" smtClean="0">
                <a:latin typeface="Arial" panose="020B0604020202020204" pitchFamily="34" charset="0"/>
                <a:cs typeface="Arial" panose="020B0604020202020204" pitchFamily="34" charset="0"/>
              </a:rPr>
              <a:t>Eliminating sectors and industries potentially reduces diversification</a:t>
            </a:r>
          </a:p>
          <a:p>
            <a:pPr marL="196337" indent="-194567">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16" name="Rectangle 15"/>
          <p:cNvSpPr/>
          <p:nvPr/>
        </p:nvSpPr>
        <p:spPr>
          <a:xfrm>
            <a:off x="4958832" y="1318641"/>
            <a:ext cx="3646608" cy="5129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noAutofit/>
          </a:bodyPr>
          <a:lstStyle/>
          <a:p>
            <a:pPr algn="ctr"/>
            <a:r>
              <a:rPr lang="en-US" dirty="0" smtClean="0">
                <a:solidFill>
                  <a:schemeClr val="bg1"/>
                </a:solidFill>
                <a:latin typeface="Arial" panose="020B0604020202020204" pitchFamily="34" charset="0"/>
                <a:cs typeface="Arial" panose="020B0604020202020204" pitchFamily="34" charset="0"/>
              </a:rPr>
              <a:t>Investment Tools</a:t>
            </a:r>
            <a:endParaRPr lang="en-US"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4958831" y="1308174"/>
            <a:ext cx="3646609" cy="2693197"/>
          </a:xfrm>
          <a:prstGeom prst="rect">
            <a:avLst/>
          </a:prstGeom>
          <a:noFill/>
          <a:ln w="3175">
            <a:solidFill>
              <a:srgbClr val="576A79"/>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18" name="TextBox 17"/>
          <p:cNvSpPr txBox="1"/>
          <p:nvPr/>
        </p:nvSpPr>
        <p:spPr>
          <a:xfrm>
            <a:off x="5090911" y="1967649"/>
            <a:ext cx="3397571" cy="1938029"/>
          </a:xfrm>
          <a:prstGeom prst="rect">
            <a:avLst/>
          </a:prstGeom>
          <a:noFill/>
        </p:spPr>
        <p:txBody>
          <a:bodyPr wrap="square" lIns="101882" tIns="50941" rIns="101882" bIns="50941" rtlCol="0">
            <a:noAutofit/>
          </a:bodyPr>
          <a:lstStyle/>
          <a:p>
            <a:pPr marL="196337" indent="-194567">
              <a:buFont typeface="Arial" panose="020B0604020202020204" pitchFamily="34" charset="0"/>
              <a:buChar char="•"/>
            </a:pPr>
            <a:r>
              <a:rPr lang="en-US" sz="1600" dirty="0" smtClean="0">
                <a:latin typeface="Arial" panose="020B0604020202020204" pitchFamily="34" charset="0"/>
                <a:cs typeface="Arial" panose="020B0604020202020204" pitchFamily="34" charset="0"/>
              </a:rPr>
              <a:t>Limited product availability and historical experience may require extensive due diligence</a:t>
            </a:r>
          </a:p>
          <a:p>
            <a:pPr marL="196337" indent="-194567">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196337" indent="-194567">
              <a:buFont typeface="Arial" panose="020B0604020202020204" pitchFamily="34" charset="0"/>
              <a:buChar char="•"/>
            </a:pPr>
            <a:r>
              <a:rPr lang="en-US" sz="1600" dirty="0" smtClean="0">
                <a:latin typeface="Arial" panose="020B0604020202020204" pitchFamily="34" charset="0"/>
                <a:cs typeface="Arial" panose="020B0604020202020204" pitchFamily="34" charset="0"/>
              </a:rPr>
              <a:t>Challenge in performance benchmarking</a:t>
            </a:r>
            <a:endParaRPr lang="en-US" sz="1600" dirty="0">
              <a:latin typeface="Arial" panose="020B0604020202020204" pitchFamily="34" charset="0"/>
              <a:cs typeface="Arial" panose="020B0604020202020204" pitchFamily="34" charset="0"/>
            </a:endParaRPr>
          </a:p>
          <a:p>
            <a:pPr marL="196337" indent="-194567">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p:txBody>
      </p:sp>
      <p:sp>
        <p:nvSpPr>
          <p:cNvPr id="19" name="Rectangle 18"/>
          <p:cNvSpPr/>
          <p:nvPr/>
        </p:nvSpPr>
        <p:spPr>
          <a:xfrm>
            <a:off x="1003356" y="4285248"/>
            <a:ext cx="3646608" cy="51292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noAutofit/>
          </a:bodyPr>
          <a:lstStyle/>
          <a:p>
            <a:pPr algn="ctr"/>
            <a:r>
              <a:rPr lang="en-US" dirty="0" smtClean="0">
                <a:solidFill>
                  <a:schemeClr val="bg1"/>
                </a:solidFill>
                <a:latin typeface="Arial" panose="020B0604020202020204" pitchFamily="34" charset="0"/>
                <a:cs typeface="Arial" panose="020B0604020202020204" pitchFamily="34" charset="0"/>
              </a:rPr>
              <a:t>Risk/Return Expectations</a:t>
            </a:r>
            <a:endParaRPr lang="en-US"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1003355" y="4274781"/>
            <a:ext cx="3646609" cy="2693197"/>
          </a:xfrm>
          <a:prstGeom prst="rect">
            <a:avLst/>
          </a:prstGeom>
          <a:noFill/>
          <a:ln w="3175">
            <a:solidFill>
              <a:srgbClr val="576A79"/>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21" name="TextBox 20"/>
          <p:cNvSpPr txBox="1"/>
          <p:nvPr/>
        </p:nvSpPr>
        <p:spPr>
          <a:xfrm>
            <a:off x="1135435" y="4934256"/>
            <a:ext cx="3397571" cy="1938029"/>
          </a:xfrm>
          <a:prstGeom prst="rect">
            <a:avLst/>
          </a:prstGeom>
          <a:noFill/>
        </p:spPr>
        <p:txBody>
          <a:bodyPr wrap="square" lIns="101882" tIns="50941" rIns="101882" bIns="50941" rtlCol="0">
            <a:noAutofit/>
          </a:bodyPr>
          <a:lstStyle/>
          <a:p>
            <a:pPr marL="196337" indent="-194567">
              <a:buFont typeface="Arial" panose="020B0604020202020204" pitchFamily="34" charset="0"/>
              <a:buChar char="•"/>
            </a:pPr>
            <a:r>
              <a:rPr lang="en-US" sz="1600" dirty="0" smtClean="0">
                <a:latin typeface="Arial" panose="020B0604020202020204" pitchFamily="34" charset="0"/>
                <a:cs typeface="Arial" panose="020B0604020202020204" pitchFamily="34" charset="0"/>
              </a:rPr>
              <a:t>Exclusion of sectors and industries can potentially reduce return and increase risk</a:t>
            </a:r>
            <a:endParaRPr lang="en-US" sz="1600" dirty="0">
              <a:latin typeface="Arial" panose="020B0604020202020204" pitchFamily="34" charset="0"/>
              <a:cs typeface="Arial" panose="020B0604020202020204" pitchFamily="34" charset="0"/>
            </a:endParaRPr>
          </a:p>
        </p:txBody>
      </p:sp>
      <p:sp>
        <p:nvSpPr>
          <p:cNvPr id="22" name="Rectangle 21"/>
          <p:cNvSpPr/>
          <p:nvPr/>
        </p:nvSpPr>
        <p:spPr>
          <a:xfrm>
            <a:off x="4941104" y="4288786"/>
            <a:ext cx="3646608" cy="51292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noAutofit/>
          </a:bodyPr>
          <a:lstStyle/>
          <a:p>
            <a:pPr algn="ctr"/>
            <a:r>
              <a:rPr lang="en-US" dirty="0" smtClean="0">
                <a:solidFill>
                  <a:schemeClr val="bg1"/>
                </a:solidFill>
                <a:latin typeface="Arial" panose="020B0604020202020204" pitchFamily="34" charset="0"/>
                <a:cs typeface="Arial" panose="020B0604020202020204" pitchFamily="34" charset="0"/>
              </a:rPr>
              <a:t>Fees</a:t>
            </a:r>
            <a:endParaRPr lang="en-US"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4941103" y="4278319"/>
            <a:ext cx="3646609" cy="2693197"/>
          </a:xfrm>
          <a:prstGeom prst="rect">
            <a:avLst/>
          </a:prstGeom>
          <a:noFill/>
          <a:ln w="3175">
            <a:solidFill>
              <a:srgbClr val="576A79"/>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24" name="TextBox 23"/>
          <p:cNvSpPr txBox="1"/>
          <p:nvPr/>
        </p:nvSpPr>
        <p:spPr>
          <a:xfrm>
            <a:off x="5073183" y="4937794"/>
            <a:ext cx="3397571" cy="1938029"/>
          </a:xfrm>
          <a:prstGeom prst="rect">
            <a:avLst/>
          </a:prstGeom>
          <a:noFill/>
        </p:spPr>
        <p:txBody>
          <a:bodyPr wrap="square" lIns="101882" tIns="50941" rIns="101882" bIns="50941" rtlCol="0">
            <a:noAutofit/>
          </a:bodyPr>
          <a:lstStyle/>
          <a:p>
            <a:pPr marL="196337" indent="-194567">
              <a:buFont typeface="Arial" panose="020B0604020202020204" pitchFamily="34" charset="0"/>
              <a:buChar char="•"/>
            </a:pPr>
            <a:r>
              <a:rPr lang="en-US" sz="1600" dirty="0" smtClean="0">
                <a:latin typeface="Arial" panose="020B0604020202020204" pitchFamily="34" charset="0"/>
                <a:cs typeface="Arial" panose="020B0604020202020204" pitchFamily="34" charset="0"/>
              </a:rPr>
              <a:t>Increase in Fees</a:t>
            </a:r>
          </a:p>
          <a:p>
            <a:pPr marL="460375" lvl="1" indent="-193675">
              <a:buFont typeface="Arial" panose="020B0604020202020204" pitchFamily="34" charset="0"/>
              <a:buChar char="•"/>
            </a:pPr>
            <a:r>
              <a:rPr lang="en-US" sz="1400" dirty="0" smtClean="0">
                <a:latin typeface="Arial" panose="020B0604020202020204" pitchFamily="34" charset="0"/>
                <a:cs typeface="Arial" panose="020B0604020202020204" pitchFamily="34" charset="0"/>
              </a:rPr>
              <a:t>Green Fund ~1.00%</a:t>
            </a:r>
          </a:p>
          <a:p>
            <a:pPr marL="460375" lvl="1" indent="-193675">
              <a:buFont typeface="Arial" panose="020B0604020202020204" pitchFamily="34" charset="0"/>
              <a:buChar char="•"/>
            </a:pPr>
            <a:r>
              <a:rPr lang="en-US" sz="1400" dirty="0" smtClean="0">
                <a:latin typeface="Arial" panose="020B0604020202020204" pitchFamily="34" charset="0"/>
                <a:cs typeface="Arial" panose="020B0604020202020204" pitchFamily="34" charset="0"/>
              </a:rPr>
              <a:t>Current US Eq. Portfolio: ~0.38%</a:t>
            </a:r>
            <a:endParaRPr lang="en-US" sz="1400" dirty="0">
              <a:latin typeface="Arial" panose="020B0604020202020204" pitchFamily="34" charset="0"/>
              <a:cs typeface="Arial" panose="020B0604020202020204" pitchFamily="34" charset="0"/>
            </a:endParaRPr>
          </a:p>
        </p:txBody>
      </p:sp>
      <p:sp>
        <p:nvSpPr>
          <p:cNvPr id="25" name="Slide Number Placeholder 1"/>
          <p:cNvSpPr txBox="1">
            <a:spLocks/>
          </p:cNvSpPr>
          <p:nvPr/>
        </p:nvSpPr>
        <p:spPr>
          <a:xfrm>
            <a:off x="2589373" y="7377741"/>
            <a:ext cx="4555160" cy="263046"/>
          </a:xfrm>
          <a:prstGeom prst="rect">
            <a:avLst/>
          </a:prstGeom>
        </p:spPr>
        <p:txBody>
          <a:bodyPr vert="horz" lIns="101882" tIns="50941" rIns="101882" bIns="50941" rtlCol="0" anchor="t" anchorCtr="0"/>
          <a:lstStyle>
            <a:defPPr>
              <a:defRPr lang="en-US"/>
            </a:defPPr>
            <a:lvl1pPr marL="0" algn="l" defTabSz="509412" rtl="0" eaLnBrk="1" latinLnBrk="0" hangingPunct="1">
              <a:defRPr sz="1000" kern="1200">
                <a:solidFill>
                  <a:schemeClr val="tx1">
                    <a:tint val="75000"/>
                  </a:schemeClr>
                </a:solidFill>
                <a:latin typeface="Arial"/>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pPr algn="ctr"/>
            <a:fld id="{13BA5BDA-CDBF-6649-8924-762F58EC49E4}" type="slidenum">
              <a:rPr lang="en-US" smtClean="0"/>
              <a:pPr algn="ctr"/>
              <a:t>18</a:t>
            </a:fld>
            <a:endParaRPr lang="en-US" dirty="0"/>
          </a:p>
        </p:txBody>
      </p:sp>
    </p:spTree>
    <p:extLst>
      <p:ext uri="{BB962C8B-B14F-4D97-AF65-F5344CB8AC3E}">
        <p14:creationId xmlns:p14="http://schemas.microsoft.com/office/powerpoint/2010/main" val="400157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Green Funds Research</a:t>
            </a:r>
            <a:endParaRPr lang="en-US" sz="2800" dirty="0"/>
          </a:p>
        </p:txBody>
      </p:sp>
      <p:sp>
        <p:nvSpPr>
          <p:cNvPr id="3" name="Content Placeholder 2"/>
          <p:cNvSpPr>
            <a:spLocks noGrp="1"/>
          </p:cNvSpPr>
          <p:nvPr>
            <p:ph idx="1"/>
          </p:nvPr>
        </p:nvSpPr>
        <p:spPr>
          <a:xfrm>
            <a:off x="373626" y="1052053"/>
            <a:ext cx="9535918" cy="5958348"/>
          </a:xfrm>
        </p:spPr>
        <p:txBody>
          <a:bodyPr/>
          <a:lstStyle/>
          <a:p>
            <a:r>
              <a:rPr lang="en-US" sz="1800" dirty="0" smtClean="0"/>
              <a:t>RVK has spent considerable time conducting due diligence on “Green Fund” strategies</a:t>
            </a:r>
          </a:p>
          <a:p>
            <a:endParaRPr lang="en-US" sz="1800" dirty="0" smtClean="0"/>
          </a:p>
          <a:p>
            <a:r>
              <a:rPr lang="en-US" sz="1800" dirty="0" smtClean="0"/>
              <a:t>Due </a:t>
            </a:r>
            <a:r>
              <a:rPr lang="en-US" sz="1800" dirty="0"/>
              <a:t>Diligence Calls</a:t>
            </a:r>
          </a:p>
          <a:p>
            <a:pPr lvl="1"/>
            <a:r>
              <a:rPr lang="en-US" sz="1600" dirty="0"/>
              <a:t>DFA – 6/23</a:t>
            </a:r>
          </a:p>
          <a:p>
            <a:pPr lvl="1"/>
            <a:r>
              <a:rPr lang="en-US" sz="1600" dirty="0"/>
              <a:t>Calvert – 6/26</a:t>
            </a:r>
          </a:p>
          <a:p>
            <a:pPr lvl="1"/>
            <a:r>
              <a:rPr lang="en-US" sz="1600" dirty="0"/>
              <a:t>Vanguard – 6/27</a:t>
            </a:r>
          </a:p>
          <a:p>
            <a:pPr lvl="1"/>
            <a:r>
              <a:rPr lang="en-US" sz="1600" dirty="0"/>
              <a:t>Trillium – 6/27</a:t>
            </a:r>
          </a:p>
          <a:p>
            <a:pPr lvl="1"/>
            <a:r>
              <a:rPr lang="en-US" sz="1600" dirty="0"/>
              <a:t>Walden – 6/30</a:t>
            </a:r>
          </a:p>
          <a:p>
            <a:pPr lvl="1"/>
            <a:r>
              <a:rPr lang="en-US" sz="1600" dirty="0"/>
              <a:t>Parnassus – 6/30</a:t>
            </a:r>
          </a:p>
          <a:p>
            <a:pPr lvl="1"/>
            <a:r>
              <a:rPr lang="en-US" sz="1600" dirty="0"/>
              <a:t>Parametric – 7/2</a:t>
            </a:r>
          </a:p>
          <a:p>
            <a:endParaRPr lang="en-US" sz="1600" dirty="0"/>
          </a:p>
          <a:p>
            <a:r>
              <a:rPr lang="en-US" sz="1800" dirty="0"/>
              <a:t>On-Site Visits</a:t>
            </a:r>
          </a:p>
          <a:p>
            <a:pPr lvl="1"/>
            <a:r>
              <a:rPr lang="en-US" sz="1600" dirty="0"/>
              <a:t>Parnassus – 8/28</a:t>
            </a:r>
          </a:p>
          <a:p>
            <a:pPr lvl="1"/>
            <a:r>
              <a:rPr lang="en-US" sz="1600" dirty="0"/>
              <a:t>Walden – TBD</a:t>
            </a:r>
          </a:p>
          <a:p>
            <a:pPr lvl="1"/>
            <a:r>
              <a:rPr lang="en-US" sz="1600" dirty="0"/>
              <a:t>Trillium – TBD</a:t>
            </a:r>
          </a:p>
          <a:p>
            <a:endParaRPr lang="en-US" sz="1800" dirty="0"/>
          </a:p>
        </p:txBody>
      </p:sp>
      <p:sp>
        <p:nvSpPr>
          <p:cNvPr id="4" name="Oval 6"/>
          <p:cNvSpPr>
            <a:spLocks noChangeArrowheads="1"/>
          </p:cNvSpPr>
          <p:nvPr/>
        </p:nvSpPr>
        <p:spPr bwMode="auto">
          <a:xfrm>
            <a:off x="6238266" y="5207487"/>
            <a:ext cx="1843087" cy="439737"/>
          </a:xfrm>
          <a:prstGeom prst="ellipse">
            <a:avLst/>
          </a:prstGeom>
          <a:solidFill>
            <a:schemeClr val="accent1"/>
          </a:solidFill>
          <a:ln w="9525">
            <a:solidFill>
              <a:srgbClr val="000000"/>
            </a:solidFill>
            <a:round/>
            <a:headEnd/>
            <a:tailEnd/>
          </a:ln>
        </p:spPr>
        <p:txBody>
          <a:bodyPr wrap="none" lIns="91418" tIns="45709" rIns="91418" bIns="45709" anchor="ct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Tx/>
              <a:buNone/>
            </a:pPr>
            <a:endParaRPr lang="en-US" altLang="en-US" dirty="0">
              <a:solidFill>
                <a:schemeClr val="bg2"/>
              </a:solidFill>
              <a:latin typeface="Verdana" pitchFamily="34" charset="0"/>
            </a:endParaRPr>
          </a:p>
        </p:txBody>
      </p:sp>
      <p:sp>
        <p:nvSpPr>
          <p:cNvPr id="5" name="Oval 7"/>
          <p:cNvSpPr>
            <a:spLocks noChangeArrowheads="1"/>
          </p:cNvSpPr>
          <p:nvPr/>
        </p:nvSpPr>
        <p:spPr bwMode="auto">
          <a:xfrm>
            <a:off x="5973153" y="3996224"/>
            <a:ext cx="2389188" cy="492125"/>
          </a:xfrm>
          <a:prstGeom prst="ellipse">
            <a:avLst/>
          </a:prstGeom>
          <a:solidFill>
            <a:schemeClr val="accent1"/>
          </a:solidFill>
          <a:ln w="9525">
            <a:solidFill>
              <a:srgbClr val="000000"/>
            </a:solidFill>
            <a:round/>
            <a:headEnd/>
            <a:tailEnd/>
          </a:ln>
        </p:spPr>
        <p:txBody>
          <a:bodyPr wrap="none" lIns="91418" tIns="45709" rIns="91418" bIns="45709" anchor="ct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Tx/>
              <a:buNone/>
            </a:pPr>
            <a:endParaRPr lang="en-US" altLang="en-US" dirty="0">
              <a:solidFill>
                <a:schemeClr val="bg2"/>
              </a:solidFill>
              <a:latin typeface="Verdana" pitchFamily="34" charset="0"/>
            </a:endParaRPr>
          </a:p>
        </p:txBody>
      </p:sp>
      <p:sp>
        <p:nvSpPr>
          <p:cNvPr id="6" name="Oval 8"/>
          <p:cNvSpPr>
            <a:spLocks noChangeArrowheads="1"/>
          </p:cNvSpPr>
          <p:nvPr/>
        </p:nvSpPr>
        <p:spPr bwMode="auto">
          <a:xfrm>
            <a:off x="5588978" y="2805599"/>
            <a:ext cx="3094038" cy="492125"/>
          </a:xfrm>
          <a:prstGeom prst="ellipse">
            <a:avLst/>
          </a:prstGeom>
          <a:solidFill>
            <a:schemeClr val="accent1"/>
          </a:solidFill>
          <a:ln w="9525">
            <a:solidFill>
              <a:srgbClr val="000000"/>
            </a:solidFill>
            <a:round/>
            <a:headEnd/>
            <a:tailEnd/>
          </a:ln>
        </p:spPr>
        <p:txBody>
          <a:bodyPr wrap="none" lIns="91418" tIns="45709" rIns="91418" bIns="45709" anchor="ct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Tx/>
              <a:buNone/>
            </a:pPr>
            <a:endParaRPr lang="en-US" altLang="en-US" dirty="0">
              <a:solidFill>
                <a:schemeClr val="bg2"/>
              </a:solidFill>
              <a:latin typeface="Verdana" pitchFamily="34" charset="0"/>
            </a:endParaRPr>
          </a:p>
        </p:txBody>
      </p:sp>
      <p:sp>
        <p:nvSpPr>
          <p:cNvPr id="7" name="Freeform 9"/>
          <p:cNvSpPr>
            <a:spLocks/>
          </p:cNvSpPr>
          <p:nvPr/>
        </p:nvSpPr>
        <p:spPr bwMode="auto">
          <a:xfrm>
            <a:off x="5588978" y="3091349"/>
            <a:ext cx="3082925" cy="842963"/>
          </a:xfrm>
          <a:custGeom>
            <a:avLst/>
            <a:gdLst>
              <a:gd name="T0" fmla="*/ 2147483647 w 1366"/>
              <a:gd name="T1" fmla="*/ 0 h 531"/>
              <a:gd name="T2" fmla="*/ 2147483647 w 1366"/>
              <a:gd name="T3" fmla="*/ 2147483647 h 531"/>
              <a:gd name="T4" fmla="*/ 2147483647 w 1366"/>
              <a:gd name="T5" fmla="*/ 2147483647 h 531"/>
              <a:gd name="T6" fmla="*/ 2147483647 w 1366"/>
              <a:gd name="T7" fmla="*/ 2147483647 h 531"/>
              <a:gd name="T8" fmla="*/ 0 w 1366"/>
              <a:gd name="T9" fmla="*/ 2147483647 h 531"/>
              <a:gd name="T10" fmla="*/ 2147483647 w 1366"/>
              <a:gd name="T11" fmla="*/ 2147483647 h 531"/>
              <a:gd name="T12" fmla="*/ 2147483647 w 1366"/>
              <a:gd name="T13" fmla="*/ 0 h 531"/>
              <a:gd name="T14" fmla="*/ 0 60000 65536"/>
              <a:gd name="T15" fmla="*/ 0 60000 65536"/>
              <a:gd name="T16" fmla="*/ 0 60000 65536"/>
              <a:gd name="T17" fmla="*/ 0 60000 65536"/>
              <a:gd name="T18" fmla="*/ 0 60000 65536"/>
              <a:gd name="T19" fmla="*/ 0 60000 65536"/>
              <a:gd name="T20" fmla="*/ 0 60000 65536"/>
              <a:gd name="T21" fmla="*/ 0 w 1366"/>
              <a:gd name="T22" fmla="*/ 0 h 531"/>
              <a:gd name="T23" fmla="*/ 1366 w 136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6" h="531">
                <a:moveTo>
                  <a:pt x="1366" y="0"/>
                </a:moveTo>
                <a:cubicBezTo>
                  <a:pt x="1325" y="54"/>
                  <a:pt x="1229" y="342"/>
                  <a:pt x="1205" y="417"/>
                </a:cubicBezTo>
                <a:cubicBezTo>
                  <a:pt x="1088" y="507"/>
                  <a:pt x="852" y="531"/>
                  <a:pt x="678" y="531"/>
                </a:cubicBezTo>
                <a:cubicBezTo>
                  <a:pt x="505" y="531"/>
                  <a:pt x="272" y="511"/>
                  <a:pt x="160" y="417"/>
                </a:cubicBezTo>
                <a:cubicBezTo>
                  <a:pt x="143" y="351"/>
                  <a:pt x="38" y="59"/>
                  <a:pt x="0" y="1"/>
                </a:cubicBezTo>
                <a:cubicBezTo>
                  <a:pt x="130" y="103"/>
                  <a:pt x="453" y="130"/>
                  <a:pt x="681" y="130"/>
                </a:cubicBezTo>
                <a:cubicBezTo>
                  <a:pt x="909" y="130"/>
                  <a:pt x="1250" y="93"/>
                  <a:pt x="1366" y="0"/>
                </a:cubicBezTo>
                <a:close/>
              </a:path>
            </a:pathLst>
          </a:custGeom>
          <a:solidFill>
            <a:schemeClr val="bg1">
              <a:lumMod val="85000"/>
            </a:schemeClr>
          </a:solidFill>
          <a:ln w="9525" cap="flat" cmpd="sng">
            <a:solidFill>
              <a:srgbClr val="000000"/>
            </a:solidFill>
            <a:prstDash val="solid"/>
            <a:round/>
            <a:headEnd type="none" w="med" len="med"/>
            <a:tailEnd type="none" w="med" len="med"/>
          </a:ln>
        </p:spPr>
        <p:txBody>
          <a:bodyPr wrap="none" lIns="91418" tIns="45709" rIns="91418" bIns="45709" anchor="ctr"/>
          <a:lstStyle/>
          <a:p>
            <a:endParaRPr lang="en-US" dirty="0"/>
          </a:p>
        </p:txBody>
      </p:sp>
      <p:sp>
        <p:nvSpPr>
          <p:cNvPr id="8" name="Freeform 10"/>
          <p:cNvSpPr>
            <a:spLocks/>
          </p:cNvSpPr>
          <p:nvPr/>
        </p:nvSpPr>
        <p:spPr bwMode="auto">
          <a:xfrm flipH="1">
            <a:off x="5160503" y="1900724"/>
            <a:ext cx="3902075" cy="842963"/>
          </a:xfrm>
          <a:custGeom>
            <a:avLst/>
            <a:gdLst>
              <a:gd name="T0" fmla="*/ 0 w 1768"/>
              <a:gd name="T1" fmla="*/ 0 h 531"/>
              <a:gd name="T2" fmla="*/ 2147483647 w 1768"/>
              <a:gd name="T3" fmla="*/ 2147483647 h 531"/>
              <a:gd name="T4" fmla="*/ 2147483647 w 1768"/>
              <a:gd name="T5" fmla="*/ 2147483647 h 531"/>
              <a:gd name="T6" fmla="*/ 2147483647 w 1768"/>
              <a:gd name="T7" fmla="*/ 2147483647 h 531"/>
              <a:gd name="T8" fmla="*/ 2147483647 w 1768"/>
              <a:gd name="T9" fmla="*/ 2147483647 h 531"/>
              <a:gd name="T10" fmla="*/ 2147483647 w 1768"/>
              <a:gd name="T11" fmla="*/ 2147483647 h 531"/>
              <a:gd name="T12" fmla="*/ 0 w 1768"/>
              <a:gd name="T13" fmla="*/ 0 h 531"/>
              <a:gd name="T14" fmla="*/ 0 60000 65536"/>
              <a:gd name="T15" fmla="*/ 0 60000 65536"/>
              <a:gd name="T16" fmla="*/ 0 60000 65536"/>
              <a:gd name="T17" fmla="*/ 0 60000 65536"/>
              <a:gd name="T18" fmla="*/ 0 60000 65536"/>
              <a:gd name="T19" fmla="*/ 0 60000 65536"/>
              <a:gd name="T20" fmla="*/ 0 60000 65536"/>
              <a:gd name="T21" fmla="*/ 0 w 1768"/>
              <a:gd name="T22" fmla="*/ 0 h 531"/>
              <a:gd name="T23" fmla="*/ 1768 w 1768"/>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8" h="531">
                <a:moveTo>
                  <a:pt x="0" y="0"/>
                </a:moveTo>
                <a:cubicBezTo>
                  <a:pt x="53" y="54"/>
                  <a:pt x="177" y="342"/>
                  <a:pt x="209" y="417"/>
                </a:cubicBezTo>
                <a:cubicBezTo>
                  <a:pt x="358" y="504"/>
                  <a:pt x="665" y="531"/>
                  <a:pt x="890" y="531"/>
                </a:cubicBezTo>
                <a:cubicBezTo>
                  <a:pt x="1115" y="531"/>
                  <a:pt x="1415" y="505"/>
                  <a:pt x="1561" y="417"/>
                </a:cubicBezTo>
                <a:cubicBezTo>
                  <a:pt x="1583" y="351"/>
                  <a:pt x="1719" y="59"/>
                  <a:pt x="1768" y="1"/>
                </a:cubicBezTo>
                <a:cubicBezTo>
                  <a:pt x="1606" y="111"/>
                  <a:pt x="1182" y="130"/>
                  <a:pt x="887" y="130"/>
                </a:cubicBezTo>
                <a:cubicBezTo>
                  <a:pt x="592" y="130"/>
                  <a:pt x="145" y="103"/>
                  <a:pt x="0" y="0"/>
                </a:cubicBezTo>
                <a:close/>
              </a:path>
            </a:pathLst>
          </a:custGeom>
          <a:solidFill>
            <a:schemeClr val="bg1">
              <a:lumMod val="85000"/>
            </a:schemeClr>
          </a:solidFill>
          <a:ln w="9525" cap="flat" cmpd="sng">
            <a:solidFill>
              <a:srgbClr val="000000"/>
            </a:solidFill>
            <a:prstDash val="solid"/>
            <a:round/>
            <a:headEnd type="none" w="med" len="med"/>
            <a:tailEnd type="none" w="med" len="med"/>
          </a:ln>
        </p:spPr>
        <p:txBody>
          <a:bodyPr wrap="none" lIns="91418" tIns="45709" rIns="91418" bIns="45709" anchor="ctr"/>
          <a:lstStyle/>
          <a:p>
            <a:endParaRPr lang="en-US" dirty="0">
              <a:solidFill>
                <a:schemeClr val="tx1"/>
              </a:solidFill>
            </a:endParaRPr>
          </a:p>
        </p:txBody>
      </p:sp>
      <p:sp>
        <p:nvSpPr>
          <p:cNvPr id="9" name="Oval 11"/>
          <p:cNvSpPr>
            <a:spLocks noChangeArrowheads="1"/>
          </p:cNvSpPr>
          <p:nvPr/>
        </p:nvSpPr>
        <p:spPr bwMode="auto">
          <a:xfrm>
            <a:off x="5149869" y="1622911"/>
            <a:ext cx="3917950" cy="492125"/>
          </a:xfrm>
          <a:prstGeom prst="ellipse">
            <a:avLst/>
          </a:prstGeom>
          <a:solidFill>
            <a:schemeClr val="accent1"/>
          </a:solidFill>
          <a:ln w="9525">
            <a:solidFill>
              <a:srgbClr val="000000"/>
            </a:solidFill>
            <a:round/>
            <a:headEnd/>
            <a:tailEnd/>
          </a:ln>
        </p:spPr>
        <p:txBody>
          <a:bodyPr wrap="none" lIns="91418" tIns="45709" rIns="91418" bIns="45709" anchor="ct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Tx/>
              <a:buNone/>
            </a:pPr>
            <a:endParaRPr lang="en-US" altLang="en-US" dirty="0">
              <a:solidFill>
                <a:schemeClr val="bg2"/>
              </a:solidFill>
              <a:latin typeface="Arial" panose="020B0604020202020204" pitchFamily="34" charset="0"/>
              <a:cs typeface="Arial" panose="020B0604020202020204" pitchFamily="34" charset="0"/>
            </a:endParaRPr>
          </a:p>
        </p:txBody>
      </p:sp>
      <p:sp>
        <p:nvSpPr>
          <p:cNvPr id="10" name="Freeform 12"/>
          <p:cNvSpPr>
            <a:spLocks/>
          </p:cNvSpPr>
          <p:nvPr/>
        </p:nvSpPr>
        <p:spPr bwMode="auto">
          <a:xfrm>
            <a:off x="5973154" y="4281974"/>
            <a:ext cx="2379663" cy="842963"/>
          </a:xfrm>
          <a:custGeom>
            <a:avLst/>
            <a:gdLst>
              <a:gd name="T0" fmla="*/ 2147483647 w 1060"/>
              <a:gd name="T1" fmla="*/ 0 h 531"/>
              <a:gd name="T2" fmla="*/ 2147483647 w 1060"/>
              <a:gd name="T3" fmla="*/ 2147483647 h 531"/>
              <a:gd name="T4" fmla="*/ 2147483647 w 1060"/>
              <a:gd name="T5" fmla="*/ 2147483647 h 531"/>
              <a:gd name="T6" fmla="*/ 2147483647 w 1060"/>
              <a:gd name="T7" fmla="*/ 2147483647 h 531"/>
              <a:gd name="T8" fmla="*/ 0 w 1060"/>
              <a:gd name="T9" fmla="*/ 2147483647 h 531"/>
              <a:gd name="T10" fmla="*/ 2147483647 w 1060"/>
              <a:gd name="T11" fmla="*/ 2147483647 h 531"/>
              <a:gd name="T12" fmla="*/ 2147483647 w 1060"/>
              <a:gd name="T13" fmla="*/ 0 h 531"/>
              <a:gd name="T14" fmla="*/ 0 60000 65536"/>
              <a:gd name="T15" fmla="*/ 0 60000 65536"/>
              <a:gd name="T16" fmla="*/ 0 60000 65536"/>
              <a:gd name="T17" fmla="*/ 0 60000 65536"/>
              <a:gd name="T18" fmla="*/ 0 60000 65536"/>
              <a:gd name="T19" fmla="*/ 0 60000 65536"/>
              <a:gd name="T20" fmla="*/ 0 60000 65536"/>
              <a:gd name="T21" fmla="*/ 0 w 1060"/>
              <a:gd name="T22" fmla="*/ 0 h 531"/>
              <a:gd name="T23" fmla="*/ 1060 w 1060"/>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0" h="531">
                <a:moveTo>
                  <a:pt x="1060" y="0"/>
                </a:moveTo>
                <a:cubicBezTo>
                  <a:pt x="1028" y="54"/>
                  <a:pt x="954" y="342"/>
                  <a:pt x="935" y="417"/>
                </a:cubicBezTo>
                <a:cubicBezTo>
                  <a:pt x="843" y="505"/>
                  <a:pt x="661" y="531"/>
                  <a:pt x="526" y="531"/>
                </a:cubicBezTo>
                <a:cubicBezTo>
                  <a:pt x="391" y="531"/>
                  <a:pt x="221" y="515"/>
                  <a:pt x="123" y="415"/>
                </a:cubicBezTo>
                <a:cubicBezTo>
                  <a:pt x="110" y="349"/>
                  <a:pt x="29" y="59"/>
                  <a:pt x="0" y="1"/>
                </a:cubicBezTo>
                <a:cubicBezTo>
                  <a:pt x="97" y="111"/>
                  <a:pt x="351" y="130"/>
                  <a:pt x="528" y="130"/>
                </a:cubicBezTo>
                <a:cubicBezTo>
                  <a:pt x="705" y="130"/>
                  <a:pt x="959" y="101"/>
                  <a:pt x="1060" y="0"/>
                </a:cubicBezTo>
                <a:close/>
              </a:path>
            </a:pathLst>
          </a:custGeom>
          <a:solidFill>
            <a:schemeClr val="bg1">
              <a:lumMod val="85000"/>
            </a:schemeClr>
          </a:solidFill>
          <a:ln w="9525" cap="flat" cmpd="sng">
            <a:solidFill>
              <a:srgbClr val="000000"/>
            </a:solidFill>
            <a:prstDash val="solid"/>
            <a:round/>
            <a:headEnd type="none" w="med" len="med"/>
            <a:tailEnd type="none" w="med" len="med"/>
          </a:ln>
        </p:spPr>
        <p:txBody>
          <a:bodyPr wrap="none" lIns="91418" tIns="45709" rIns="91418" bIns="45709" anchor="ctr"/>
          <a:lstStyle/>
          <a:p>
            <a:endParaRPr lang="en-US" dirty="0"/>
          </a:p>
        </p:txBody>
      </p:sp>
      <p:sp>
        <p:nvSpPr>
          <p:cNvPr id="11" name="Freeform 13"/>
          <p:cNvSpPr>
            <a:spLocks/>
          </p:cNvSpPr>
          <p:nvPr/>
        </p:nvSpPr>
        <p:spPr bwMode="auto">
          <a:xfrm flipH="1">
            <a:off x="6243029" y="5434499"/>
            <a:ext cx="1843088" cy="842963"/>
          </a:xfrm>
          <a:custGeom>
            <a:avLst/>
            <a:gdLst>
              <a:gd name="T0" fmla="*/ 0 w 1768"/>
              <a:gd name="T1" fmla="*/ 0 h 531"/>
              <a:gd name="T2" fmla="*/ 2147483647 w 1768"/>
              <a:gd name="T3" fmla="*/ 2147483647 h 531"/>
              <a:gd name="T4" fmla="*/ 2147483647 w 1768"/>
              <a:gd name="T5" fmla="*/ 2147483647 h 531"/>
              <a:gd name="T6" fmla="*/ 2147483647 w 1768"/>
              <a:gd name="T7" fmla="*/ 2147483647 h 531"/>
              <a:gd name="T8" fmla="*/ 2147483647 w 1768"/>
              <a:gd name="T9" fmla="*/ 2147483647 h 531"/>
              <a:gd name="T10" fmla="*/ 2147483647 w 1768"/>
              <a:gd name="T11" fmla="*/ 2147483647 h 531"/>
              <a:gd name="T12" fmla="*/ 0 w 1768"/>
              <a:gd name="T13" fmla="*/ 0 h 531"/>
              <a:gd name="T14" fmla="*/ 0 60000 65536"/>
              <a:gd name="T15" fmla="*/ 0 60000 65536"/>
              <a:gd name="T16" fmla="*/ 0 60000 65536"/>
              <a:gd name="T17" fmla="*/ 0 60000 65536"/>
              <a:gd name="T18" fmla="*/ 0 60000 65536"/>
              <a:gd name="T19" fmla="*/ 0 60000 65536"/>
              <a:gd name="T20" fmla="*/ 0 60000 65536"/>
              <a:gd name="T21" fmla="*/ 0 w 1768"/>
              <a:gd name="T22" fmla="*/ 0 h 531"/>
              <a:gd name="T23" fmla="*/ 1768 w 1768"/>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8" h="531">
                <a:moveTo>
                  <a:pt x="0" y="0"/>
                </a:moveTo>
                <a:cubicBezTo>
                  <a:pt x="53" y="54"/>
                  <a:pt x="177" y="342"/>
                  <a:pt x="209" y="417"/>
                </a:cubicBezTo>
                <a:cubicBezTo>
                  <a:pt x="358" y="504"/>
                  <a:pt x="665" y="531"/>
                  <a:pt x="890" y="531"/>
                </a:cubicBezTo>
                <a:cubicBezTo>
                  <a:pt x="1115" y="531"/>
                  <a:pt x="1415" y="505"/>
                  <a:pt x="1561" y="417"/>
                </a:cubicBezTo>
                <a:cubicBezTo>
                  <a:pt x="1583" y="351"/>
                  <a:pt x="1719" y="59"/>
                  <a:pt x="1768" y="1"/>
                </a:cubicBezTo>
                <a:cubicBezTo>
                  <a:pt x="1606" y="111"/>
                  <a:pt x="1182" y="130"/>
                  <a:pt x="887" y="130"/>
                </a:cubicBezTo>
                <a:cubicBezTo>
                  <a:pt x="592" y="130"/>
                  <a:pt x="145" y="103"/>
                  <a:pt x="0" y="0"/>
                </a:cubicBezTo>
                <a:close/>
              </a:path>
            </a:pathLst>
          </a:custGeom>
          <a:solidFill>
            <a:schemeClr val="bg1">
              <a:lumMod val="85000"/>
            </a:schemeClr>
          </a:solidFill>
          <a:ln w="9525" cap="flat" cmpd="sng">
            <a:solidFill>
              <a:srgbClr val="000000"/>
            </a:solidFill>
            <a:prstDash val="solid"/>
            <a:round/>
            <a:headEnd type="none" w="med" len="med"/>
            <a:tailEnd type="none" w="med" len="med"/>
          </a:ln>
        </p:spPr>
        <p:txBody>
          <a:bodyPr wrap="none" lIns="91418" tIns="45709" rIns="91418" bIns="45709" anchor="ctr"/>
          <a:lstStyle/>
          <a:p>
            <a:endParaRPr lang="en-US" dirty="0"/>
          </a:p>
        </p:txBody>
      </p:sp>
      <p:sp>
        <p:nvSpPr>
          <p:cNvPr id="12" name="Text Box 14"/>
          <p:cNvSpPr txBox="1">
            <a:spLocks noChangeArrowheads="1"/>
          </p:cNvSpPr>
          <p:nvPr/>
        </p:nvSpPr>
        <p:spPr bwMode="auto">
          <a:xfrm>
            <a:off x="6206517" y="2299912"/>
            <a:ext cx="1901824" cy="2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nchor="ctr">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10000"/>
              </a:spcBef>
              <a:buFontTx/>
              <a:buNone/>
            </a:pPr>
            <a:r>
              <a:rPr kumimoji="1" lang="en-US" altLang="en-US" sz="1000" dirty="0" smtClean="0">
                <a:latin typeface="Arial" panose="020B0604020202020204" pitchFamily="34" charset="0"/>
                <a:cs typeface="Arial" panose="020B0604020202020204" pitchFamily="34" charset="0"/>
              </a:rPr>
              <a:t>Portfolio Design Goals</a:t>
            </a:r>
            <a:endParaRPr kumimoji="1" lang="en-US" altLang="en-US" sz="1000" dirty="0">
              <a:latin typeface="Arial" panose="020B0604020202020204" pitchFamily="34" charset="0"/>
              <a:cs typeface="Arial" panose="020B0604020202020204" pitchFamily="34" charset="0"/>
            </a:endParaRPr>
          </a:p>
        </p:txBody>
      </p:sp>
      <p:sp>
        <p:nvSpPr>
          <p:cNvPr id="13" name="Text Box 15"/>
          <p:cNvSpPr txBox="1">
            <a:spLocks noChangeArrowheads="1"/>
          </p:cNvSpPr>
          <p:nvPr/>
        </p:nvSpPr>
        <p:spPr bwMode="auto">
          <a:xfrm>
            <a:off x="6247792" y="3319668"/>
            <a:ext cx="1800225"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10000"/>
              </a:spcBef>
              <a:buFontTx/>
              <a:buNone/>
            </a:pPr>
            <a:r>
              <a:rPr kumimoji="1" lang="en-US" altLang="en-US" sz="1000" dirty="0">
                <a:latin typeface="Arial" panose="020B0604020202020204" pitchFamily="34" charset="0"/>
                <a:cs typeface="Arial" panose="020B0604020202020204" pitchFamily="34" charset="0"/>
              </a:rPr>
              <a:t>Performance Consistency</a:t>
            </a:r>
          </a:p>
          <a:p>
            <a:pPr algn="ctr">
              <a:spcBef>
                <a:spcPct val="10000"/>
              </a:spcBef>
              <a:buFontTx/>
              <a:buNone/>
            </a:pPr>
            <a:r>
              <a:rPr kumimoji="1" lang="en-US" altLang="en-US" sz="1000" dirty="0">
                <a:latin typeface="Arial" panose="020B0604020202020204" pitchFamily="34" charset="0"/>
                <a:cs typeface="Arial" panose="020B0604020202020204" pitchFamily="34" charset="0"/>
              </a:rPr>
              <a:t>Risk/Return Profile</a:t>
            </a:r>
          </a:p>
          <a:p>
            <a:pPr algn="ctr">
              <a:spcBef>
                <a:spcPct val="10000"/>
              </a:spcBef>
              <a:buFontTx/>
              <a:buNone/>
            </a:pPr>
            <a:r>
              <a:rPr kumimoji="1" lang="en-US" altLang="en-US" sz="1000" dirty="0">
                <a:latin typeface="Arial" panose="020B0604020202020204" pitchFamily="34" charset="0"/>
                <a:cs typeface="Arial" panose="020B0604020202020204" pitchFamily="34" charset="0"/>
              </a:rPr>
              <a:t>Peer Rankings</a:t>
            </a:r>
          </a:p>
        </p:txBody>
      </p:sp>
      <p:sp>
        <p:nvSpPr>
          <p:cNvPr id="14" name="Text Box 16"/>
          <p:cNvSpPr txBox="1">
            <a:spLocks noChangeArrowheads="1"/>
          </p:cNvSpPr>
          <p:nvPr/>
        </p:nvSpPr>
        <p:spPr bwMode="auto">
          <a:xfrm>
            <a:off x="6247792" y="4434374"/>
            <a:ext cx="18002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0"/>
              </a:spcBef>
              <a:buFontTx/>
              <a:buNone/>
            </a:pPr>
            <a:r>
              <a:rPr kumimoji="1" lang="en-US" altLang="en-US" sz="1000" dirty="0">
                <a:latin typeface="Arial" panose="020B0604020202020204" pitchFamily="34" charset="0"/>
                <a:cs typeface="Arial" panose="020B0604020202020204" pitchFamily="34" charset="0"/>
              </a:rPr>
              <a:t>Investment Philosophy</a:t>
            </a:r>
          </a:p>
          <a:p>
            <a:pPr algn="ctr">
              <a:spcBef>
                <a:spcPct val="0"/>
              </a:spcBef>
              <a:buFontTx/>
              <a:buNone/>
            </a:pPr>
            <a:r>
              <a:rPr kumimoji="1" lang="en-US" altLang="en-US" sz="1000" dirty="0">
                <a:latin typeface="Arial" panose="020B0604020202020204" pitchFamily="34" charset="0"/>
                <a:cs typeface="Arial" panose="020B0604020202020204" pitchFamily="34" charset="0"/>
              </a:rPr>
              <a:t>Team Stability</a:t>
            </a:r>
          </a:p>
          <a:p>
            <a:pPr algn="ctr">
              <a:spcBef>
                <a:spcPct val="0"/>
              </a:spcBef>
              <a:buFontTx/>
              <a:buNone/>
            </a:pPr>
            <a:r>
              <a:rPr kumimoji="1" lang="en-US" altLang="en-US" sz="1000" dirty="0">
                <a:latin typeface="Arial" panose="020B0604020202020204" pitchFamily="34" charset="0"/>
                <a:cs typeface="Arial" panose="020B0604020202020204" pitchFamily="34" charset="0"/>
              </a:rPr>
              <a:t>Risk Controls</a:t>
            </a:r>
          </a:p>
          <a:p>
            <a:pPr algn="ctr">
              <a:spcBef>
                <a:spcPct val="0"/>
              </a:spcBef>
              <a:buFontTx/>
              <a:buNone/>
            </a:pPr>
            <a:r>
              <a:rPr kumimoji="1" lang="en-US" altLang="en-US" sz="1000" dirty="0">
                <a:latin typeface="Arial" panose="020B0604020202020204" pitchFamily="34" charset="0"/>
                <a:cs typeface="Arial" panose="020B0604020202020204" pitchFamily="34" charset="0"/>
              </a:rPr>
              <a:t>Resource Depth</a:t>
            </a:r>
          </a:p>
        </p:txBody>
      </p:sp>
      <p:sp>
        <p:nvSpPr>
          <p:cNvPr id="15" name="Text Box 17"/>
          <p:cNvSpPr txBox="1">
            <a:spLocks noChangeArrowheads="1"/>
          </p:cNvSpPr>
          <p:nvPr/>
        </p:nvSpPr>
        <p:spPr bwMode="auto">
          <a:xfrm>
            <a:off x="6246204" y="5655161"/>
            <a:ext cx="18002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0"/>
              </a:spcBef>
              <a:buFontTx/>
              <a:buNone/>
            </a:pPr>
            <a:r>
              <a:rPr kumimoji="1" lang="en-US" altLang="en-US" sz="1000" dirty="0">
                <a:latin typeface="Arial" panose="020B0604020202020204" pitchFamily="34" charset="0"/>
                <a:cs typeface="Arial" panose="020B0604020202020204" pitchFamily="34" charset="0"/>
              </a:rPr>
              <a:t>Adherence to Style</a:t>
            </a:r>
          </a:p>
          <a:p>
            <a:pPr algn="ctr">
              <a:spcBef>
                <a:spcPct val="0"/>
              </a:spcBef>
              <a:buFontTx/>
              <a:buNone/>
            </a:pPr>
            <a:r>
              <a:rPr kumimoji="1" lang="en-US" altLang="en-US" sz="1000" dirty="0">
                <a:latin typeface="Arial" panose="020B0604020202020204" pitchFamily="34" charset="0"/>
                <a:cs typeface="Arial" panose="020B0604020202020204" pitchFamily="34" charset="0"/>
              </a:rPr>
              <a:t>Source of Returns</a:t>
            </a:r>
          </a:p>
          <a:p>
            <a:pPr algn="ctr">
              <a:spcBef>
                <a:spcPct val="0"/>
              </a:spcBef>
              <a:buFontTx/>
              <a:buNone/>
            </a:pPr>
            <a:r>
              <a:rPr kumimoji="1" lang="en-US" altLang="en-US" sz="1000" dirty="0">
                <a:latin typeface="Arial" panose="020B0604020202020204" pitchFamily="34" charset="0"/>
                <a:cs typeface="Arial" panose="020B0604020202020204" pitchFamily="34" charset="0"/>
              </a:rPr>
              <a:t>Incentive Structures</a:t>
            </a:r>
          </a:p>
        </p:txBody>
      </p:sp>
      <p:sp>
        <p:nvSpPr>
          <p:cNvPr id="16" name="Text Box 18"/>
          <p:cNvSpPr txBox="1">
            <a:spLocks noChangeArrowheads="1"/>
          </p:cNvSpPr>
          <p:nvPr/>
        </p:nvSpPr>
        <p:spPr bwMode="auto">
          <a:xfrm>
            <a:off x="6206516" y="1730862"/>
            <a:ext cx="1800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50000"/>
              </a:spcBef>
              <a:buFontTx/>
              <a:buNone/>
            </a:pPr>
            <a:r>
              <a:rPr kumimoji="1" lang="en-US" altLang="en-US" sz="1200" dirty="0">
                <a:solidFill>
                  <a:schemeClr val="bg2"/>
                </a:solidFill>
                <a:latin typeface="Arial" panose="020B0604020202020204" pitchFamily="34" charset="0"/>
                <a:cs typeface="Arial" panose="020B0604020202020204" pitchFamily="34" charset="0"/>
              </a:rPr>
              <a:t>Establish Criteria</a:t>
            </a:r>
          </a:p>
        </p:txBody>
      </p:sp>
      <p:sp>
        <p:nvSpPr>
          <p:cNvPr id="17" name="Text Box 19"/>
          <p:cNvSpPr txBox="1">
            <a:spLocks noChangeArrowheads="1"/>
          </p:cNvSpPr>
          <p:nvPr/>
        </p:nvSpPr>
        <p:spPr bwMode="auto">
          <a:xfrm>
            <a:off x="6208104" y="2908787"/>
            <a:ext cx="1800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50000"/>
              </a:spcBef>
              <a:buFontTx/>
              <a:buNone/>
            </a:pPr>
            <a:r>
              <a:rPr kumimoji="1" lang="en-US" altLang="en-US" sz="1200" dirty="0">
                <a:solidFill>
                  <a:schemeClr val="bg2"/>
                </a:solidFill>
                <a:latin typeface="Arial" panose="020B0604020202020204" pitchFamily="34" charset="0"/>
                <a:cs typeface="Arial" panose="020B0604020202020204" pitchFamily="34" charset="0"/>
              </a:rPr>
              <a:t>Quantitative Analysis</a:t>
            </a:r>
          </a:p>
        </p:txBody>
      </p:sp>
      <p:sp>
        <p:nvSpPr>
          <p:cNvPr id="18" name="Text Box 20"/>
          <p:cNvSpPr txBox="1">
            <a:spLocks noChangeArrowheads="1"/>
          </p:cNvSpPr>
          <p:nvPr/>
        </p:nvSpPr>
        <p:spPr bwMode="auto">
          <a:xfrm>
            <a:off x="6208104" y="4112112"/>
            <a:ext cx="1800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50000"/>
              </a:spcBef>
              <a:buFontTx/>
              <a:buNone/>
            </a:pPr>
            <a:r>
              <a:rPr kumimoji="1" lang="en-US" altLang="en-US" sz="1200" dirty="0">
                <a:solidFill>
                  <a:schemeClr val="bg2"/>
                </a:solidFill>
                <a:latin typeface="Arial" panose="020B0604020202020204" pitchFamily="34" charset="0"/>
                <a:cs typeface="Arial" panose="020B0604020202020204" pitchFamily="34" charset="0"/>
              </a:rPr>
              <a:t>Qualitative Analysis</a:t>
            </a:r>
          </a:p>
        </p:txBody>
      </p:sp>
      <p:sp>
        <p:nvSpPr>
          <p:cNvPr id="19" name="Text Box 21"/>
          <p:cNvSpPr txBox="1">
            <a:spLocks noChangeArrowheads="1"/>
          </p:cNvSpPr>
          <p:nvPr/>
        </p:nvSpPr>
        <p:spPr bwMode="auto">
          <a:xfrm>
            <a:off x="6206516" y="5288448"/>
            <a:ext cx="1800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50000"/>
              </a:spcBef>
              <a:buFontTx/>
              <a:buNone/>
            </a:pPr>
            <a:r>
              <a:rPr kumimoji="1" lang="en-US" altLang="en-US" sz="1200" dirty="0">
                <a:solidFill>
                  <a:schemeClr val="bg2"/>
                </a:solidFill>
                <a:latin typeface="Arial" panose="020B0604020202020204" pitchFamily="34" charset="0"/>
                <a:cs typeface="Arial" panose="020B0604020202020204" pitchFamily="34" charset="0"/>
              </a:rPr>
              <a:t>Interviews</a:t>
            </a:r>
          </a:p>
        </p:txBody>
      </p:sp>
      <p:sp>
        <p:nvSpPr>
          <p:cNvPr id="20" name="Oval 22"/>
          <p:cNvSpPr>
            <a:spLocks noChangeArrowheads="1"/>
          </p:cNvSpPr>
          <p:nvPr/>
        </p:nvSpPr>
        <p:spPr bwMode="auto">
          <a:xfrm>
            <a:off x="6541478" y="6383823"/>
            <a:ext cx="1279525" cy="361950"/>
          </a:xfrm>
          <a:prstGeom prst="ellipse">
            <a:avLst/>
          </a:prstGeom>
          <a:solidFill>
            <a:schemeClr val="accent1"/>
          </a:solidFill>
          <a:ln w="9525">
            <a:solidFill>
              <a:srgbClr val="000000"/>
            </a:solidFill>
            <a:round/>
            <a:headEnd/>
            <a:tailEnd/>
          </a:ln>
        </p:spPr>
        <p:txBody>
          <a:bodyPr wrap="none" lIns="91418" tIns="45709" rIns="91418" bIns="45709" anchor="ct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Tx/>
              <a:buNone/>
            </a:pPr>
            <a:endParaRPr lang="en-US" altLang="en-US" dirty="0">
              <a:solidFill>
                <a:schemeClr val="bg2"/>
              </a:solidFill>
              <a:latin typeface="Verdana" pitchFamily="34" charset="0"/>
            </a:endParaRPr>
          </a:p>
        </p:txBody>
      </p:sp>
      <p:sp>
        <p:nvSpPr>
          <p:cNvPr id="21" name="Freeform 23"/>
          <p:cNvSpPr>
            <a:spLocks/>
          </p:cNvSpPr>
          <p:nvPr/>
        </p:nvSpPr>
        <p:spPr bwMode="auto">
          <a:xfrm flipH="1">
            <a:off x="6530367" y="6564798"/>
            <a:ext cx="1301750" cy="579438"/>
          </a:xfrm>
          <a:custGeom>
            <a:avLst/>
            <a:gdLst>
              <a:gd name="T0" fmla="*/ 0 w 1768"/>
              <a:gd name="T1" fmla="*/ 0 h 531"/>
              <a:gd name="T2" fmla="*/ 2147483647 w 1768"/>
              <a:gd name="T3" fmla="*/ 2147483647 h 531"/>
              <a:gd name="T4" fmla="*/ 2147483647 w 1768"/>
              <a:gd name="T5" fmla="*/ 2147483647 h 531"/>
              <a:gd name="T6" fmla="*/ 2147483647 w 1768"/>
              <a:gd name="T7" fmla="*/ 2147483647 h 531"/>
              <a:gd name="T8" fmla="*/ 2147483647 w 1768"/>
              <a:gd name="T9" fmla="*/ 2147483647 h 531"/>
              <a:gd name="T10" fmla="*/ 2147483647 w 1768"/>
              <a:gd name="T11" fmla="*/ 2147483647 h 531"/>
              <a:gd name="T12" fmla="*/ 0 w 1768"/>
              <a:gd name="T13" fmla="*/ 0 h 531"/>
              <a:gd name="T14" fmla="*/ 0 60000 65536"/>
              <a:gd name="T15" fmla="*/ 0 60000 65536"/>
              <a:gd name="T16" fmla="*/ 0 60000 65536"/>
              <a:gd name="T17" fmla="*/ 0 60000 65536"/>
              <a:gd name="T18" fmla="*/ 0 60000 65536"/>
              <a:gd name="T19" fmla="*/ 0 60000 65536"/>
              <a:gd name="T20" fmla="*/ 0 60000 65536"/>
              <a:gd name="T21" fmla="*/ 0 w 1768"/>
              <a:gd name="T22" fmla="*/ 0 h 531"/>
              <a:gd name="T23" fmla="*/ 1768 w 1768"/>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8" h="531">
                <a:moveTo>
                  <a:pt x="0" y="0"/>
                </a:moveTo>
                <a:cubicBezTo>
                  <a:pt x="53" y="54"/>
                  <a:pt x="177" y="342"/>
                  <a:pt x="209" y="417"/>
                </a:cubicBezTo>
                <a:cubicBezTo>
                  <a:pt x="358" y="504"/>
                  <a:pt x="665" y="531"/>
                  <a:pt x="890" y="531"/>
                </a:cubicBezTo>
                <a:cubicBezTo>
                  <a:pt x="1115" y="531"/>
                  <a:pt x="1415" y="505"/>
                  <a:pt x="1561" y="417"/>
                </a:cubicBezTo>
                <a:cubicBezTo>
                  <a:pt x="1583" y="351"/>
                  <a:pt x="1719" y="59"/>
                  <a:pt x="1768" y="1"/>
                </a:cubicBezTo>
                <a:cubicBezTo>
                  <a:pt x="1606" y="111"/>
                  <a:pt x="1182" y="130"/>
                  <a:pt x="887" y="130"/>
                </a:cubicBezTo>
                <a:cubicBezTo>
                  <a:pt x="592" y="130"/>
                  <a:pt x="145" y="103"/>
                  <a:pt x="0" y="0"/>
                </a:cubicBezTo>
                <a:close/>
              </a:path>
            </a:pathLst>
          </a:custGeom>
          <a:solidFill>
            <a:schemeClr val="bg1">
              <a:lumMod val="85000"/>
            </a:schemeClr>
          </a:solidFill>
          <a:ln w="9525" cap="flat" cmpd="sng">
            <a:solidFill>
              <a:srgbClr val="000000"/>
            </a:solidFill>
            <a:prstDash val="solid"/>
            <a:round/>
            <a:headEnd type="none" w="med" len="med"/>
            <a:tailEnd type="none" w="med" len="med"/>
          </a:ln>
        </p:spPr>
        <p:txBody>
          <a:bodyPr wrap="none" lIns="91418" tIns="45709" rIns="91418" bIns="45709" anchor="ctr"/>
          <a:lstStyle/>
          <a:p>
            <a:endParaRPr lang="en-US" dirty="0"/>
          </a:p>
        </p:txBody>
      </p:sp>
      <p:sp>
        <p:nvSpPr>
          <p:cNvPr id="22" name="Text Box 24"/>
          <p:cNvSpPr txBox="1">
            <a:spLocks noChangeArrowheads="1"/>
          </p:cNvSpPr>
          <p:nvPr/>
        </p:nvSpPr>
        <p:spPr bwMode="auto">
          <a:xfrm>
            <a:off x="6308116" y="6696055"/>
            <a:ext cx="1800225"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0"/>
              </a:spcBef>
              <a:buFontTx/>
              <a:buNone/>
            </a:pPr>
            <a:r>
              <a:rPr kumimoji="1" lang="en-US" altLang="en-US" sz="900" dirty="0" smtClean="0">
                <a:latin typeface="Arial" panose="020B0604020202020204" pitchFamily="34" charset="0"/>
                <a:cs typeface="Arial" panose="020B0604020202020204" pitchFamily="34" charset="0"/>
              </a:rPr>
              <a:t>Best Fit w/ </a:t>
            </a:r>
          </a:p>
          <a:p>
            <a:pPr algn="ctr">
              <a:spcBef>
                <a:spcPct val="0"/>
              </a:spcBef>
              <a:buFontTx/>
              <a:buNone/>
            </a:pPr>
            <a:r>
              <a:rPr kumimoji="1" lang="en-US" altLang="en-US" sz="900" dirty="0" smtClean="0">
                <a:latin typeface="Arial" panose="020B0604020202020204" pitchFamily="34" charset="0"/>
                <a:cs typeface="Arial" panose="020B0604020202020204" pitchFamily="34" charset="0"/>
              </a:rPr>
              <a:t>Existing Options</a:t>
            </a:r>
            <a:endParaRPr kumimoji="1" lang="en-US" altLang="en-US" sz="900" dirty="0">
              <a:latin typeface="Arial" panose="020B0604020202020204" pitchFamily="34" charset="0"/>
              <a:cs typeface="Arial" panose="020B0604020202020204" pitchFamily="34" charset="0"/>
            </a:endParaRPr>
          </a:p>
        </p:txBody>
      </p:sp>
      <p:sp>
        <p:nvSpPr>
          <p:cNvPr id="23" name="Text Box 25"/>
          <p:cNvSpPr txBox="1">
            <a:spLocks noChangeArrowheads="1"/>
          </p:cNvSpPr>
          <p:nvPr/>
        </p:nvSpPr>
        <p:spPr bwMode="auto">
          <a:xfrm>
            <a:off x="6284303" y="6417161"/>
            <a:ext cx="180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50000"/>
              </a:spcBef>
              <a:buFontTx/>
              <a:buNone/>
            </a:pPr>
            <a:r>
              <a:rPr kumimoji="1" lang="en-US" altLang="en-US" sz="1000" dirty="0">
                <a:solidFill>
                  <a:schemeClr val="bg2"/>
                </a:solidFill>
                <a:latin typeface="Arial" panose="020B0604020202020204" pitchFamily="34" charset="0"/>
                <a:cs typeface="Arial" panose="020B0604020202020204" pitchFamily="34" charset="0"/>
              </a:rPr>
              <a:t>Manager Selection</a:t>
            </a:r>
          </a:p>
        </p:txBody>
      </p:sp>
      <p:sp>
        <p:nvSpPr>
          <p:cNvPr id="25" name="Slide Number Placeholder 1"/>
          <p:cNvSpPr>
            <a:spLocks noGrp="1"/>
          </p:cNvSpPr>
          <p:nvPr>
            <p:ph type="sldNum" sz="quarter" idx="12"/>
          </p:nvPr>
        </p:nvSpPr>
        <p:spPr>
          <a:xfrm>
            <a:off x="2589373" y="7377741"/>
            <a:ext cx="4555160" cy="263046"/>
          </a:xfrm>
        </p:spPr>
        <p:txBody>
          <a:bodyPr/>
          <a:lstStyle/>
          <a:p>
            <a:pPr algn="ctr"/>
            <a:fld id="{13BA5BDA-CDBF-6649-8924-762F58EC49E4}" type="slidenum">
              <a:rPr lang="en-US" smtClean="0"/>
              <a:pPr algn="ctr"/>
              <a:t>19</a:t>
            </a:fld>
            <a:endParaRPr lang="en-US" dirty="0"/>
          </a:p>
        </p:txBody>
      </p:sp>
    </p:spTree>
    <p:extLst>
      <p:ext uri="{BB962C8B-B14F-4D97-AF65-F5344CB8AC3E}">
        <p14:creationId xmlns:p14="http://schemas.microsoft.com/office/powerpoint/2010/main" val="53853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Agenda</a:t>
            </a:r>
            <a:endParaRPr lang="en-US" dirty="0"/>
          </a:p>
        </p:txBody>
      </p:sp>
      <p:sp>
        <p:nvSpPr>
          <p:cNvPr id="3" name="Content Placeholder 2"/>
          <p:cNvSpPr>
            <a:spLocks noGrp="1"/>
          </p:cNvSpPr>
          <p:nvPr>
            <p:ph idx="1"/>
          </p:nvPr>
        </p:nvSpPr>
        <p:spPr>
          <a:xfrm>
            <a:off x="502920" y="1813560"/>
            <a:ext cx="7208520" cy="4885883"/>
          </a:xfrm>
        </p:spPr>
        <p:txBody>
          <a:bodyPr>
            <a:noAutofit/>
          </a:bodyPr>
          <a:lstStyle/>
          <a:p>
            <a:pPr>
              <a:spcBef>
                <a:spcPts val="669"/>
              </a:spcBef>
            </a:pPr>
            <a:r>
              <a:rPr lang="en-US" sz="2200" dirty="0" smtClean="0"/>
              <a:t>About RVK</a:t>
            </a:r>
          </a:p>
          <a:p>
            <a:pPr>
              <a:spcBef>
                <a:spcPts val="669"/>
              </a:spcBef>
            </a:pPr>
            <a:r>
              <a:rPr lang="en-US" sz="2200" dirty="0" smtClean="0"/>
              <a:t>Investment Portfolio Update</a:t>
            </a:r>
          </a:p>
          <a:p>
            <a:pPr>
              <a:spcBef>
                <a:spcPts val="669"/>
              </a:spcBef>
            </a:pPr>
            <a:r>
              <a:rPr lang="en-US" sz="2200" dirty="0" smtClean="0"/>
              <a:t>Green Funds Research </a:t>
            </a:r>
          </a:p>
          <a:p>
            <a:pPr>
              <a:spcBef>
                <a:spcPts val="669"/>
              </a:spcBef>
            </a:pPr>
            <a:r>
              <a:rPr lang="en-US" sz="2200" dirty="0" smtClean="0"/>
              <a:t>Spending Policy Impact</a:t>
            </a:r>
            <a:endParaRPr lang="en-US" sz="2200" dirty="0"/>
          </a:p>
        </p:txBody>
      </p:sp>
    </p:spTree>
    <p:extLst>
      <p:ext uri="{BB962C8B-B14F-4D97-AF65-F5344CB8AC3E}">
        <p14:creationId xmlns:p14="http://schemas.microsoft.com/office/powerpoint/2010/main" val="352038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Green Fund Example</a:t>
            </a:r>
            <a:endParaRPr lang="en-US" sz="2800" dirty="0"/>
          </a:p>
        </p:txBody>
      </p:sp>
      <p:graphicFrame>
        <p:nvGraphicFramePr>
          <p:cNvPr id="24" name="Content Placeholder 5"/>
          <p:cNvGraphicFramePr>
            <a:graphicFrameLocks/>
          </p:cNvGraphicFramePr>
          <p:nvPr>
            <p:extLst>
              <p:ext uri="{D42A27DB-BD31-4B8C-83A1-F6EECF244321}">
                <p14:modId xmlns:p14="http://schemas.microsoft.com/office/powerpoint/2010/main" val="2921057728"/>
              </p:ext>
            </p:extLst>
          </p:nvPr>
        </p:nvGraphicFramePr>
        <p:xfrm>
          <a:off x="518160" y="1062353"/>
          <a:ext cx="8981440" cy="3023616"/>
        </p:xfrm>
        <a:graphic>
          <a:graphicData uri="http://schemas.openxmlformats.org/drawingml/2006/table">
            <a:tbl>
              <a:tblPr firstRow="1" bandRow="1">
                <a:tableStyleId>{073A0DAA-6AF3-43AB-8588-CEC1D06C72B9}</a:tableStyleId>
              </a:tblPr>
              <a:tblGrid>
                <a:gridCol w="4357101"/>
                <a:gridCol w="4624339"/>
              </a:tblGrid>
              <a:tr h="256367">
                <a:tc gridSpan="2">
                  <a:txBody>
                    <a:bodyPr/>
                    <a:lstStyle/>
                    <a:p>
                      <a:pPr algn="ctr"/>
                      <a:r>
                        <a:rPr lang="en-US" sz="2000" b="1" dirty="0" smtClean="0">
                          <a:latin typeface="Arial" panose="020B0604020202020204" pitchFamily="34" charset="0"/>
                          <a:cs typeface="Arial" panose="020B0604020202020204" pitchFamily="34" charset="0"/>
                        </a:rPr>
                        <a:t>Parnassus Endeavor (PARWX)</a:t>
                      </a:r>
                    </a:p>
                  </a:txBody>
                  <a:tcPr marL="100584" marR="100584" marT="51816" marB="51816"/>
                </a:tc>
                <a:tc hMerge="1">
                  <a:txBody>
                    <a:bodyPr/>
                    <a:lstStyle/>
                    <a:p>
                      <a:pPr algn="ctr"/>
                      <a:endParaRPr lang="en-US" sz="1800" b="1" i="0" dirty="0">
                        <a:latin typeface="Arial" panose="020B0604020202020204" pitchFamily="34" charset="0"/>
                        <a:cs typeface="Arial" panose="020B0604020202020204" pitchFamily="34" charset="0"/>
                      </a:endParaRPr>
                    </a:p>
                  </a:txBody>
                  <a:tcPr marL="100584" marR="100584" marT="51816" marB="51816"/>
                </a:tc>
              </a:tr>
              <a:tr h="237235">
                <a:tc>
                  <a:txBody>
                    <a:bodyPr/>
                    <a:lstStyle/>
                    <a:p>
                      <a:pPr algn="ctr"/>
                      <a:r>
                        <a:rPr lang="en-US" sz="1800" b="1" i="0" dirty="0" smtClean="0">
                          <a:latin typeface="Arial" panose="020B0604020202020204" pitchFamily="34" charset="0"/>
                          <a:cs typeface="Arial" panose="020B0604020202020204" pitchFamily="34" charset="0"/>
                        </a:rPr>
                        <a:t>Management Style</a:t>
                      </a:r>
                      <a:endParaRPr lang="en-US" sz="1800" b="1" i="0" dirty="0">
                        <a:latin typeface="Arial" panose="020B0604020202020204" pitchFamily="34" charset="0"/>
                        <a:cs typeface="Arial" panose="020B0604020202020204" pitchFamily="34" charset="0"/>
                      </a:endParaRPr>
                    </a:p>
                  </a:txBody>
                  <a:tcPr marL="100584" marR="100584" marT="51816" marB="51816"/>
                </a:tc>
                <a:tc>
                  <a:txBody>
                    <a:bodyPr/>
                    <a:lstStyle/>
                    <a:p>
                      <a:pPr algn="ctr"/>
                      <a:r>
                        <a:rPr lang="en-US" sz="1800" b="1" i="0" dirty="0" smtClean="0">
                          <a:latin typeface="Arial" panose="020B0604020202020204" pitchFamily="34" charset="0"/>
                          <a:cs typeface="Arial" panose="020B0604020202020204" pitchFamily="34" charset="0"/>
                        </a:rPr>
                        <a:t>ESG Focus</a:t>
                      </a:r>
                      <a:endParaRPr lang="en-US" sz="1800" b="1" i="0" dirty="0">
                        <a:latin typeface="Arial" panose="020B0604020202020204" pitchFamily="34" charset="0"/>
                        <a:cs typeface="Arial" panose="020B0604020202020204" pitchFamily="34" charset="0"/>
                      </a:endParaRPr>
                    </a:p>
                  </a:txBody>
                  <a:tcPr marL="100584" marR="100584" marT="51816" marB="51816"/>
                </a:tc>
              </a:tr>
              <a:tr h="1672126">
                <a:tc>
                  <a:txBody>
                    <a:bodyPr/>
                    <a:lstStyle/>
                    <a:p>
                      <a:pPr algn="l"/>
                      <a:r>
                        <a:rPr lang="en-US" sz="1400" b="0" i="0" dirty="0" smtClean="0">
                          <a:latin typeface="Arial" panose="020B0604020202020204" pitchFamily="34" charset="0"/>
                          <a:cs typeface="Arial" panose="020B0604020202020204" pitchFamily="34" charset="0"/>
                        </a:rPr>
                        <a:t>Active Large Cap </a:t>
                      </a:r>
                    </a:p>
                    <a:p>
                      <a:pPr algn="l"/>
                      <a:endParaRPr lang="en-US" sz="1400" b="0" i="0" dirty="0" smtClean="0">
                        <a:latin typeface="Arial" panose="020B0604020202020204" pitchFamily="34" charset="0"/>
                        <a:cs typeface="Arial" panose="020B0604020202020204" pitchFamily="34" charset="0"/>
                      </a:endParaRPr>
                    </a:p>
                    <a:p>
                      <a:pPr algn="l"/>
                      <a:r>
                        <a:rPr lang="en-US" sz="1400" b="0" i="0" dirty="0" smtClean="0">
                          <a:latin typeface="Arial" panose="020B0604020202020204" pitchFamily="34" charset="0"/>
                          <a:cs typeface="Arial" panose="020B0604020202020204" pitchFamily="34" charset="0"/>
                        </a:rPr>
                        <a:t>Domestic Equity with a Growth Tilt</a:t>
                      </a:r>
                      <a:endParaRPr lang="en-US" sz="1400" b="0" i="0" dirty="0">
                        <a:latin typeface="Arial" panose="020B0604020202020204" pitchFamily="34" charset="0"/>
                        <a:cs typeface="Arial" panose="020B0604020202020204" pitchFamily="34" charset="0"/>
                      </a:endParaRPr>
                    </a:p>
                  </a:txBody>
                  <a:tcPr marL="100584" marR="100584" marT="51816" marB="51816"/>
                </a:tc>
                <a:tc>
                  <a:txBody>
                    <a:bodyPr/>
                    <a:lstStyle/>
                    <a:p>
                      <a:pPr algn="l"/>
                      <a:r>
                        <a:rPr lang="en-US" sz="1400" b="0" i="0" dirty="0" smtClean="0">
                          <a:latin typeface="Arial" panose="020B0604020202020204" pitchFamily="34" charset="0"/>
                          <a:cs typeface="Arial" panose="020B0604020202020204" pitchFamily="34" charset="0"/>
                        </a:rPr>
                        <a:t>Fossil Fuel Free as of May 2014. Portfolio excludes extraction, exploration, production, manufacturing, and refining companies as well as integrated oil companies and utilities with majority of assets in natural gas. </a:t>
                      </a:r>
                    </a:p>
                    <a:p>
                      <a:pPr algn="l"/>
                      <a:endParaRPr lang="en-US" sz="1400" b="0" i="0" dirty="0" smtClean="0">
                        <a:latin typeface="Arial" panose="020B0604020202020204" pitchFamily="34" charset="0"/>
                        <a:cs typeface="Arial" panose="020B0604020202020204" pitchFamily="34" charset="0"/>
                      </a:endParaRPr>
                    </a:p>
                    <a:p>
                      <a:pPr algn="l"/>
                      <a:r>
                        <a:rPr lang="en-US" sz="1400" b="0" i="0" dirty="0" smtClean="0">
                          <a:latin typeface="Arial" panose="020B0604020202020204" pitchFamily="34" charset="0"/>
                          <a:cs typeface="Arial" panose="020B0604020202020204" pitchFamily="34" charset="0"/>
                        </a:rPr>
                        <a:t>This strategy also overweight’s companies that are good work places, with the philosophy that it will be easy to recruit and retain better employees and perform at higher level than competitors in terms of innovation, productivity and customer loyalty, and profitability. </a:t>
                      </a:r>
                      <a:endParaRPr lang="en-US" sz="1400" b="0" i="0" dirty="0">
                        <a:latin typeface="Arial" panose="020B0604020202020204" pitchFamily="34" charset="0"/>
                        <a:cs typeface="Arial" panose="020B0604020202020204" pitchFamily="34" charset="0"/>
                      </a:endParaRPr>
                    </a:p>
                  </a:txBody>
                  <a:tcPr marL="100584" marR="100584" marT="51816" marB="51816"/>
                </a:tc>
              </a:tr>
            </a:tbl>
          </a:graphicData>
        </a:graphic>
      </p:graphicFrame>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566" y="4401468"/>
            <a:ext cx="5303520" cy="2573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937" y="4149544"/>
            <a:ext cx="3183061" cy="299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19512" y="6889881"/>
            <a:ext cx="1401153" cy="338554"/>
          </a:xfrm>
          <a:prstGeom prst="rect">
            <a:avLst/>
          </a:prstGeom>
          <a:noFill/>
        </p:spPr>
        <p:txBody>
          <a:bodyPr wrap="none" rtlCol="0">
            <a:spAutoFit/>
          </a:bodyPr>
          <a:lstStyle/>
          <a:p>
            <a:r>
              <a:rPr lang="en-US" sz="1600" dirty="0"/>
              <a:t>5</a:t>
            </a:r>
            <a:r>
              <a:rPr lang="en-US" sz="1600" dirty="0" smtClean="0"/>
              <a:t>-Year Returns</a:t>
            </a:r>
            <a:endParaRPr lang="en-US" sz="1600" dirty="0"/>
          </a:p>
        </p:txBody>
      </p:sp>
      <p:sp>
        <p:nvSpPr>
          <p:cNvPr id="8" name="Slide Number Placeholder 1"/>
          <p:cNvSpPr>
            <a:spLocks noGrp="1"/>
          </p:cNvSpPr>
          <p:nvPr>
            <p:ph type="sldNum" sz="quarter" idx="12"/>
          </p:nvPr>
        </p:nvSpPr>
        <p:spPr>
          <a:xfrm>
            <a:off x="2589373" y="7377741"/>
            <a:ext cx="4555160" cy="263046"/>
          </a:xfrm>
        </p:spPr>
        <p:txBody>
          <a:bodyPr/>
          <a:lstStyle/>
          <a:p>
            <a:pPr algn="ctr"/>
            <a:fld id="{13BA5BDA-CDBF-6649-8924-762F58EC49E4}" type="slidenum">
              <a:rPr lang="en-US" smtClean="0"/>
              <a:pPr algn="ctr"/>
              <a:t>20</a:t>
            </a:fld>
            <a:endParaRPr lang="en-US" dirty="0"/>
          </a:p>
        </p:txBody>
      </p:sp>
    </p:spTree>
    <p:extLst>
      <p:ext uri="{BB962C8B-B14F-4D97-AF65-F5344CB8AC3E}">
        <p14:creationId xmlns:p14="http://schemas.microsoft.com/office/powerpoint/2010/main" val="331258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19" y="311256"/>
            <a:ext cx="9201519" cy="662138"/>
          </a:xfrm>
        </p:spPr>
        <p:txBody>
          <a:bodyPr/>
          <a:lstStyle/>
          <a:p>
            <a:r>
              <a:rPr lang="en-US" sz="3200" dirty="0" smtClean="0"/>
              <a:t>Concerning Sectors: Holdings Screen</a:t>
            </a:r>
            <a:endParaRPr lang="en-US" sz="3200" dirty="0"/>
          </a:p>
        </p:txBody>
      </p:sp>
      <p:sp>
        <p:nvSpPr>
          <p:cNvPr id="4" name="Content Placeholder 3"/>
          <p:cNvSpPr>
            <a:spLocks noGrp="1"/>
          </p:cNvSpPr>
          <p:nvPr>
            <p:ph idx="1"/>
          </p:nvPr>
        </p:nvSpPr>
        <p:spPr>
          <a:xfrm>
            <a:off x="356196" y="1176572"/>
            <a:ext cx="9478916" cy="5872814"/>
          </a:xfrm>
        </p:spPr>
        <p:txBody>
          <a:bodyPr/>
          <a:lstStyle/>
          <a:p>
            <a:r>
              <a:rPr lang="en-US" sz="1700" dirty="0" smtClean="0"/>
              <a:t>Green Funds significantly reduce and/or fully exclude exposure to concerning sectors and industries</a:t>
            </a:r>
            <a:endParaRPr lang="en-US" sz="1700" dirty="0"/>
          </a:p>
        </p:txBody>
      </p:sp>
      <p:sp>
        <p:nvSpPr>
          <p:cNvPr id="5" name="TextBox 4"/>
          <p:cNvSpPr txBox="1"/>
          <p:nvPr/>
        </p:nvSpPr>
        <p:spPr>
          <a:xfrm>
            <a:off x="324296" y="5964864"/>
            <a:ext cx="9478917" cy="1223412"/>
          </a:xfrm>
          <a:prstGeom prst="rect">
            <a:avLst/>
          </a:prstGeom>
          <a:noFill/>
        </p:spPr>
        <p:txBody>
          <a:bodyPr wrap="square" rtlCol="0">
            <a:spAutoFit/>
          </a:bodyPr>
          <a:lstStyle/>
          <a:p>
            <a:r>
              <a:rPr lang="en-US" sz="1050" dirty="0" smtClean="0">
                <a:solidFill>
                  <a:schemeClr val="tx1">
                    <a:lumMod val="50000"/>
                  </a:schemeClr>
                </a:solidFill>
                <a:latin typeface="Arial" panose="020B0604020202020204" pitchFamily="34" charset="0"/>
                <a:cs typeface="Arial" panose="020B0604020202020204" pitchFamily="34" charset="0"/>
              </a:rPr>
              <a:t>(1) Screened </a:t>
            </a:r>
            <a:r>
              <a:rPr lang="en-US" sz="1050" dirty="0">
                <a:solidFill>
                  <a:schemeClr val="tx1">
                    <a:lumMod val="50000"/>
                  </a:schemeClr>
                </a:solidFill>
                <a:latin typeface="Arial" panose="020B0604020202020204" pitchFamily="34" charset="0"/>
                <a:cs typeface="Arial" panose="020B0604020202020204" pitchFamily="34" charset="0"/>
              </a:rPr>
              <a:t>stocks are publicly-traded securities within the appropriate GICS Industry or Sector classification</a:t>
            </a:r>
            <a:r>
              <a:rPr lang="en-US" sz="1050" dirty="0" smtClean="0">
                <a:solidFill>
                  <a:schemeClr val="tx1">
                    <a:lumMod val="50000"/>
                  </a:schemeClr>
                </a:solidFill>
                <a:latin typeface="Arial" panose="020B0604020202020204" pitchFamily="34" charset="0"/>
                <a:cs typeface="Arial" panose="020B0604020202020204" pitchFamily="34" charset="0"/>
              </a:rPr>
              <a:t>.</a:t>
            </a:r>
          </a:p>
          <a:p>
            <a:r>
              <a:rPr lang="en-US" sz="1050" dirty="0" smtClean="0">
                <a:solidFill>
                  <a:schemeClr val="tx1">
                    <a:lumMod val="50000"/>
                  </a:schemeClr>
                </a:solidFill>
                <a:latin typeface="Arial" panose="020B0604020202020204" pitchFamily="34" charset="0"/>
                <a:cs typeface="Arial" panose="020B0604020202020204" pitchFamily="34" charset="0"/>
              </a:rPr>
              <a:t>(2) U.S</a:t>
            </a:r>
            <a:r>
              <a:rPr lang="en-US" sz="1050" dirty="0">
                <a:solidFill>
                  <a:schemeClr val="tx1">
                    <a:lumMod val="50000"/>
                  </a:schemeClr>
                </a:solidFill>
                <a:latin typeface="Arial" panose="020B0604020202020204" pitchFamily="34" charset="0"/>
                <a:cs typeface="Arial" panose="020B0604020202020204" pitchFamily="34" charset="0"/>
              </a:rPr>
              <a:t>. Equity and Total Global Equity Markets are represented by the sum of all GICS sectors.  Sector and Industry market values are represented by </a:t>
            </a:r>
            <a:r>
              <a:rPr lang="en-US" sz="1050" dirty="0" smtClean="0">
                <a:solidFill>
                  <a:schemeClr val="tx1">
                    <a:lumMod val="50000"/>
                  </a:schemeClr>
                </a:solidFill>
                <a:latin typeface="Arial" panose="020B0604020202020204" pitchFamily="34" charset="0"/>
                <a:cs typeface="Arial" panose="020B0604020202020204" pitchFamily="34" charset="0"/>
              </a:rPr>
              <a:t>respective </a:t>
            </a:r>
            <a:r>
              <a:rPr lang="en-US" sz="1050" dirty="0">
                <a:solidFill>
                  <a:schemeClr val="tx1">
                    <a:lumMod val="50000"/>
                  </a:schemeClr>
                </a:solidFill>
                <a:latin typeface="Arial" panose="020B0604020202020204" pitchFamily="34" charset="0"/>
                <a:cs typeface="Arial" panose="020B0604020202020204" pitchFamily="34" charset="0"/>
              </a:rPr>
              <a:t>GICS Sectors and Industries from Bloomberg</a:t>
            </a:r>
            <a:r>
              <a:rPr lang="en-US" sz="1050" dirty="0" smtClean="0">
                <a:solidFill>
                  <a:schemeClr val="tx1">
                    <a:lumMod val="50000"/>
                  </a:schemeClr>
                </a:solidFill>
                <a:latin typeface="Arial" panose="020B0604020202020204" pitchFamily="34" charset="0"/>
                <a:cs typeface="Arial" panose="020B0604020202020204" pitchFamily="34" charset="0"/>
              </a:rPr>
              <a:t>.</a:t>
            </a:r>
          </a:p>
          <a:p>
            <a:endParaRPr lang="en-US" sz="1050" dirty="0" smtClean="0">
              <a:solidFill>
                <a:schemeClr val="tx1">
                  <a:lumMod val="50000"/>
                </a:schemeClr>
              </a:solidFill>
              <a:latin typeface="Arial" panose="020B0604020202020204" pitchFamily="34" charset="0"/>
              <a:cs typeface="Arial" panose="020B0604020202020204" pitchFamily="34" charset="0"/>
            </a:endParaRPr>
          </a:p>
          <a:p>
            <a:r>
              <a:rPr lang="en-US" sz="1050" dirty="0">
                <a:solidFill>
                  <a:schemeClr val="tx1">
                    <a:lumMod val="50000"/>
                  </a:schemeClr>
                </a:solidFill>
                <a:latin typeface="Arial" panose="020B0604020202020204" pitchFamily="34" charset="0"/>
                <a:cs typeface="Arial" panose="020B0604020202020204" pitchFamily="34" charset="0"/>
              </a:rPr>
              <a:t> *   The "Filthy 15" compromise of the following corporations that are deemed to be the largest and dirtiest energy producers; Arch Coal </a:t>
            </a:r>
            <a:r>
              <a:rPr lang="en-US" sz="1050" dirty="0" smtClean="0">
                <a:solidFill>
                  <a:schemeClr val="tx1">
                    <a:lumMod val="50000"/>
                  </a:schemeClr>
                </a:solidFill>
                <a:latin typeface="Arial" panose="020B0604020202020204" pitchFamily="34" charset="0"/>
                <a:cs typeface="Arial" panose="020B0604020202020204" pitchFamily="34" charset="0"/>
              </a:rPr>
              <a:t>Inc., </a:t>
            </a:r>
            <a:r>
              <a:rPr lang="en-US" sz="1050" dirty="0">
                <a:solidFill>
                  <a:schemeClr val="tx1">
                    <a:lumMod val="50000"/>
                  </a:schemeClr>
                </a:solidFill>
                <a:latin typeface="Arial" panose="020B0604020202020204" pitchFamily="34" charset="0"/>
                <a:cs typeface="Arial" panose="020B0604020202020204" pitchFamily="34" charset="0"/>
              </a:rPr>
              <a:t>Ameren Corp, American Electric Power Company </a:t>
            </a:r>
            <a:r>
              <a:rPr lang="en-US" sz="1050" dirty="0" smtClean="0">
                <a:solidFill>
                  <a:schemeClr val="tx1">
                    <a:lumMod val="50000"/>
                  </a:schemeClr>
                </a:solidFill>
                <a:latin typeface="Arial" panose="020B0604020202020204" pitchFamily="34" charset="0"/>
                <a:cs typeface="Arial" panose="020B0604020202020204" pitchFamily="34" charset="0"/>
              </a:rPr>
              <a:t>Inc., </a:t>
            </a:r>
            <a:r>
              <a:rPr lang="en-US" sz="1050" dirty="0">
                <a:solidFill>
                  <a:schemeClr val="tx1">
                    <a:lumMod val="50000"/>
                  </a:schemeClr>
                </a:solidFill>
                <a:latin typeface="Arial" panose="020B0604020202020204" pitchFamily="34" charset="0"/>
                <a:cs typeface="Arial" panose="020B0604020202020204" pitchFamily="34" charset="0"/>
              </a:rPr>
              <a:t>Alpha Natural Resources </a:t>
            </a:r>
            <a:r>
              <a:rPr lang="en-US" sz="1050" dirty="0" smtClean="0">
                <a:solidFill>
                  <a:schemeClr val="tx1">
                    <a:lumMod val="50000"/>
                  </a:schemeClr>
                </a:solidFill>
                <a:latin typeface="Arial" panose="020B0604020202020204" pitchFamily="34" charset="0"/>
                <a:cs typeface="Arial" panose="020B0604020202020204" pitchFamily="34" charset="0"/>
              </a:rPr>
              <a:t>Inc., </a:t>
            </a:r>
            <a:r>
              <a:rPr lang="en-US" sz="1050" dirty="0">
                <a:solidFill>
                  <a:schemeClr val="tx1">
                    <a:lumMod val="50000"/>
                  </a:schemeClr>
                </a:solidFill>
                <a:latin typeface="Arial" panose="020B0604020202020204" pitchFamily="34" charset="0"/>
                <a:cs typeface="Arial" panose="020B0604020202020204" pitchFamily="34" charset="0"/>
              </a:rPr>
              <a:t>CONSOL Energy </a:t>
            </a:r>
            <a:r>
              <a:rPr lang="en-US" sz="1050" dirty="0" smtClean="0">
                <a:solidFill>
                  <a:schemeClr val="tx1">
                    <a:lumMod val="50000"/>
                  </a:schemeClr>
                </a:solidFill>
                <a:latin typeface="Arial" panose="020B0604020202020204" pitchFamily="34" charset="0"/>
                <a:cs typeface="Arial" panose="020B0604020202020204" pitchFamily="34" charset="0"/>
              </a:rPr>
              <a:t>Inc., </a:t>
            </a:r>
            <a:r>
              <a:rPr lang="en-US" sz="1050" dirty="0">
                <a:solidFill>
                  <a:schemeClr val="tx1">
                    <a:lumMod val="50000"/>
                  </a:schemeClr>
                </a:solidFill>
                <a:latin typeface="Arial" panose="020B0604020202020204" pitchFamily="34" charset="0"/>
                <a:cs typeface="Arial" panose="020B0604020202020204" pitchFamily="34" charset="0"/>
              </a:rPr>
              <a:t>Dominion Resources </a:t>
            </a:r>
            <a:r>
              <a:rPr lang="en-US" sz="1050" dirty="0" smtClean="0">
                <a:solidFill>
                  <a:schemeClr val="tx1">
                    <a:lumMod val="50000"/>
                  </a:schemeClr>
                </a:solidFill>
                <a:latin typeface="Arial" panose="020B0604020202020204" pitchFamily="34" charset="0"/>
                <a:cs typeface="Arial" panose="020B0604020202020204" pitchFamily="34" charset="0"/>
              </a:rPr>
              <a:t>Inc., </a:t>
            </a:r>
            <a:r>
              <a:rPr lang="en-US" sz="1050" dirty="0">
                <a:solidFill>
                  <a:schemeClr val="tx1">
                    <a:lumMod val="50000"/>
                  </a:schemeClr>
                </a:solidFill>
                <a:latin typeface="Arial" panose="020B0604020202020204" pitchFamily="34" charset="0"/>
                <a:cs typeface="Arial" panose="020B0604020202020204" pitchFamily="34" charset="0"/>
              </a:rPr>
              <a:t>Duke Energy Corp, Consolidated Edison </a:t>
            </a:r>
            <a:r>
              <a:rPr lang="en-US" sz="1050" dirty="0" smtClean="0">
                <a:solidFill>
                  <a:schemeClr val="tx1">
                    <a:lumMod val="50000"/>
                  </a:schemeClr>
                </a:solidFill>
                <a:latin typeface="Arial" panose="020B0604020202020204" pitchFamily="34" charset="0"/>
                <a:cs typeface="Arial" panose="020B0604020202020204" pitchFamily="34" charset="0"/>
              </a:rPr>
              <a:t>Inc., </a:t>
            </a:r>
            <a:r>
              <a:rPr lang="en-US" sz="1050" dirty="0">
                <a:solidFill>
                  <a:schemeClr val="tx1">
                    <a:lumMod val="50000"/>
                  </a:schemeClr>
                </a:solidFill>
                <a:latin typeface="Arial" panose="020B0604020202020204" pitchFamily="34" charset="0"/>
                <a:cs typeface="Arial" panose="020B0604020202020204" pitchFamily="34" charset="0"/>
              </a:rPr>
              <a:t>Edison International, FirstEnergy Corp, NRG Energy </a:t>
            </a:r>
            <a:r>
              <a:rPr lang="en-US" sz="1050" dirty="0" smtClean="0">
                <a:solidFill>
                  <a:schemeClr val="tx1">
                    <a:lumMod val="50000"/>
                  </a:schemeClr>
                </a:solidFill>
                <a:latin typeface="Arial" panose="020B0604020202020204" pitchFamily="34" charset="0"/>
                <a:cs typeface="Arial" panose="020B0604020202020204" pitchFamily="34" charset="0"/>
              </a:rPr>
              <a:t>Inc., </a:t>
            </a:r>
            <a:r>
              <a:rPr lang="en-US" sz="1050" dirty="0">
                <a:solidFill>
                  <a:schemeClr val="tx1">
                    <a:lumMod val="50000"/>
                  </a:schemeClr>
                </a:solidFill>
                <a:latin typeface="Arial" panose="020B0604020202020204" pitchFamily="34" charset="0"/>
                <a:cs typeface="Arial" panose="020B0604020202020204" pitchFamily="34" charset="0"/>
              </a:rPr>
              <a:t>PPL Corp, and the Southern Company.</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3425"/>
          <a:stretch/>
        </p:blipFill>
        <p:spPr bwMode="auto">
          <a:xfrm>
            <a:off x="393390" y="2089726"/>
            <a:ext cx="9096153" cy="190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390"/>
          <a:stretch/>
        </p:blipFill>
        <p:spPr bwMode="auto">
          <a:xfrm>
            <a:off x="393390" y="4242349"/>
            <a:ext cx="9096153" cy="72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1"/>
          <p:cNvSpPr txBox="1">
            <a:spLocks/>
          </p:cNvSpPr>
          <p:nvPr/>
        </p:nvSpPr>
        <p:spPr>
          <a:xfrm>
            <a:off x="2589373" y="7377741"/>
            <a:ext cx="4555160" cy="263046"/>
          </a:xfrm>
          <a:prstGeom prst="rect">
            <a:avLst/>
          </a:prstGeom>
        </p:spPr>
        <p:txBody>
          <a:bodyPr vert="horz" lIns="101882" tIns="50941" rIns="101882" bIns="50941" rtlCol="0" anchor="t" anchorCtr="0"/>
          <a:lstStyle>
            <a:defPPr>
              <a:defRPr lang="en-US"/>
            </a:defPPr>
            <a:lvl1pPr marL="0" algn="l" defTabSz="509412" rtl="0" eaLnBrk="1" latinLnBrk="0" hangingPunct="1">
              <a:defRPr sz="1000" kern="1200">
                <a:solidFill>
                  <a:schemeClr val="tx1">
                    <a:tint val="75000"/>
                  </a:schemeClr>
                </a:solidFill>
                <a:latin typeface="Arial"/>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pPr algn="ctr"/>
            <a:fld id="{13BA5BDA-CDBF-6649-8924-762F58EC49E4}" type="slidenum">
              <a:rPr lang="en-US" smtClean="0"/>
              <a:pPr algn="ctr"/>
              <a:t>21</a:t>
            </a:fld>
            <a:endParaRPr lang="en-US" dirty="0"/>
          </a:p>
        </p:txBody>
      </p:sp>
    </p:spTree>
    <p:extLst>
      <p:ext uri="{BB962C8B-B14F-4D97-AF65-F5344CB8AC3E}">
        <p14:creationId xmlns:p14="http://schemas.microsoft.com/office/powerpoint/2010/main" val="101066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spcBef>
                <a:spcPts val="669"/>
              </a:spcBef>
            </a:pPr>
            <a:r>
              <a:rPr lang="en-US" dirty="0"/>
              <a:t>Spending Policy Impact</a:t>
            </a:r>
          </a:p>
        </p:txBody>
      </p:sp>
    </p:spTree>
    <p:extLst>
      <p:ext uri="{BB962C8B-B14F-4D97-AF65-F5344CB8AC3E}">
        <p14:creationId xmlns:p14="http://schemas.microsoft.com/office/powerpoint/2010/main" val="315943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Green Fund Investment &amp; Spending Policy Impact</a:t>
            </a:r>
            <a:endParaRPr lang="en-US" sz="2800" dirty="0"/>
          </a:p>
        </p:txBody>
      </p:sp>
      <p:sp>
        <p:nvSpPr>
          <p:cNvPr id="3" name="Content Placeholder 2"/>
          <p:cNvSpPr>
            <a:spLocks noGrp="1"/>
          </p:cNvSpPr>
          <p:nvPr>
            <p:ph idx="1"/>
          </p:nvPr>
        </p:nvSpPr>
        <p:spPr>
          <a:xfrm>
            <a:off x="373626" y="1052053"/>
            <a:ext cx="9330813" cy="2168667"/>
          </a:xfrm>
        </p:spPr>
        <p:txBody>
          <a:bodyPr/>
          <a:lstStyle/>
          <a:p>
            <a:r>
              <a:rPr lang="en-US" sz="1800" dirty="0" smtClean="0"/>
              <a:t>It is difficult to determine the performance impact of investing in green fund strategies.</a:t>
            </a:r>
          </a:p>
          <a:p>
            <a:pPr lvl="1"/>
            <a:r>
              <a:rPr lang="en-US" sz="1600" dirty="0"/>
              <a:t>A conservative estimate suggests that ex Fossil Fuel funds may underperform slightly over the </a:t>
            </a:r>
            <a:r>
              <a:rPr lang="en-US" sz="1600" dirty="0" smtClean="0"/>
              <a:t>long-term (~1.0%) </a:t>
            </a:r>
            <a:r>
              <a:rPr lang="en-US" sz="1600" dirty="0"/>
              <a:t>versus the current portfolio structure, but with the possibility to outperform at </a:t>
            </a:r>
            <a:r>
              <a:rPr lang="en-US" sz="1600" dirty="0" smtClean="0"/>
              <a:t>times.</a:t>
            </a:r>
          </a:p>
          <a:p>
            <a:endParaRPr lang="en-US" sz="1600" dirty="0" smtClean="0"/>
          </a:p>
          <a:p>
            <a:r>
              <a:rPr lang="en-US" sz="1800" dirty="0" smtClean="0"/>
              <a:t>The total performance impact on the Advancement Foundation’s spending policy will depend on the total allocation to green funds.</a:t>
            </a:r>
          </a:p>
          <a:p>
            <a:pPr lvl="1"/>
            <a:r>
              <a:rPr lang="en-US" sz="1800" dirty="0" smtClean="0"/>
              <a:t>The below table illustrates our estimated impact:</a:t>
            </a:r>
          </a:p>
          <a:p>
            <a:endParaRPr lang="en-US" sz="1600" dirty="0"/>
          </a:p>
        </p:txBody>
      </p:sp>
      <p:graphicFrame>
        <p:nvGraphicFramePr>
          <p:cNvPr id="4" name="Content Placeholder 5"/>
          <p:cNvGraphicFramePr>
            <a:graphicFrameLocks/>
          </p:cNvGraphicFramePr>
          <p:nvPr>
            <p:extLst>
              <p:ext uri="{D42A27DB-BD31-4B8C-83A1-F6EECF244321}">
                <p14:modId xmlns:p14="http://schemas.microsoft.com/office/powerpoint/2010/main" val="3529857433"/>
              </p:ext>
            </p:extLst>
          </p:nvPr>
        </p:nvGraphicFramePr>
        <p:xfrm>
          <a:off x="502920" y="3728935"/>
          <a:ext cx="8900960" cy="2985684"/>
        </p:xfrm>
        <a:graphic>
          <a:graphicData uri="http://schemas.openxmlformats.org/drawingml/2006/table">
            <a:tbl>
              <a:tblPr firstRow="1" bandRow="1">
                <a:tableStyleId>{93296810-A885-4BE3-A3E7-6D5BEEA58F35}</a:tableStyleId>
              </a:tblPr>
              <a:tblGrid>
                <a:gridCol w="2933299"/>
                <a:gridCol w="1597794"/>
                <a:gridCol w="2483318"/>
                <a:gridCol w="1886549"/>
              </a:tblGrid>
              <a:tr h="420285">
                <a:tc>
                  <a:txBody>
                    <a:bodyPr/>
                    <a:lstStyle/>
                    <a:p>
                      <a:pPr algn="ctr"/>
                      <a:r>
                        <a:rPr lang="en-US" sz="1800" b="1" i="0" dirty="0" smtClean="0">
                          <a:latin typeface="Arial" panose="020B0604020202020204" pitchFamily="34" charset="0"/>
                          <a:cs typeface="Arial" panose="020B0604020202020204" pitchFamily="34" charset="0"/>
                        </a:rPr>
                        <a:t>Portfolio Structure</a:t>
                      </a:r>
                      <a:endParaRPr lang="en-US" sz="1800" b="1" i="0" dirty="0">
                        <a:latin typeface="Arial" panose="020B0604020202020204" pitchFamily="34" charset="0"/>
                        <a:cs typeface="Arial" panose="020B0604020202020204" pitchFamily="34" charset="0"/>
                      </a:endParaRPr>
                    </a:p>
                  </a:txBody>
                  <a:tcPr marL="100584" marR="100584" marT="51816" marB="51816">
                    <a:solidFill>
                      <a:schemeClr val="accent1"/>
                    </a:solidFill>
                  </a:tcPr>
                </a:tc>
                <a:tc>
                  <a:txBody>
                    <a:bodyPr/>
                    <a:lstStyle/>
                    <a:p>
                      <a:pPr algn="ctr"/>
                      <a:r>
                        <a:rPr lang="en-US" sz="1800" dirty="0" smtClean="0">
                          <a:latin typeface="Arial" panose="020B0604020202020204" pitchFamily="34" charset="0"/>
                          <a:cs typeface="Arial" panose="020B0604020202020204" pitchFamily="34" charset="0"/>
                        </a:rPr>
                        <a:t>Green Fund Allocation</a:t>
                      </a:r>
                      <a:endParaRPr lang="en-US" sz="1800" b="1" i="0" dirty="0">
                        <a:latin typeface="Arial" panose="020B0604020202020204" pitchFamily="34" charset="0"/>
                        <a:cs typeface="Arial" panose="020B0604020202020204" pitchFamily="34" charset="0"/>
                      </a:endParaRPr>
                    </a:p>
                  </a:txBody>
                  <a:tcPr marL="100584" marR="100584" marT="51816" marB="51816">
                    <a:solidFill>
                      <a:schemeClr val="accent1"/>
                    </a:solidFill>
                  </a:tcPr>
                </a:tc>
                <a:tc>
                  <a:txBody>
                    <a:bodyPr/>
                    <a:lstStyle/>
                    <a:p>
                      <a:pPr algn="ctr"/>
                      <a:r>
                        <a:rPr lang="en-US" sz="1800" b="1" i="0" dirty="0" smtClean="0">
                          <a:latin typeface="Arial" panose="020B0604020202020204" pitchFamily="34" charset="0"/>
                          <a:cs typeface="Arial" panose="020B0604020202020204" pitchFamily="34" charset="0"/>
                        </a:rPr>
                        <a:t>Estimated Performance Impact</a:t>
                      </a:r>
                      <a:endParaRPr lang="en-US" sz="1800" b="1" i="0" dirty="0">
                        <a:latin typeface="Arial" panose="020B0604020202020204" pitchFamily="34" charset="0"/>
                        <a:cs typeface="Arial" panose="020B0604020202020204" pitchFamily="34" charset="0"/>
                      </a:endParaRPr>
                    </a:p>
                  </a:txBody>
                  <a:tcPr marL="100584" marR="100584" marT="51816" marB="51816">
                    <a:solidFill>
                      <a:schemeClr val="accent1"/>
                    </a:solidFill>
                  </a:tcPr>
                </a:tc>
                <a:tc>
                  <a:txBody>
                    <a:bodyPr/>
                    <a:lstStyle/>
                    <a:p>
                      <a:pPr algn="ctr"/>
                      <a:r>
                        <a:rPr lang="en-US" sz="1800" dirty="0" smtClean="0">
                          <a:latin typeface="Arial" panose="020B0604020202020204" pitchFamily="34" charset="0"/>
                          <a:cs typeface="Arial" panose="020B0604020202020204" pitchFamily="34" charset="0"/>
                        </a:rPr>
                        <a:t>Spending</a:t>
                      </a:r>
                      <a:r>
                        <a:rPr lang="en-US" sz="1800" baseline="0" dirty="0" smtClean="0">
                          <a:latin typeface="Arial" panose="020B0604020202020204" pitchFamily="34" charset="0"/>
                          <a:cs typeface="Arial" panose="020B0604020202020204" pitchFamily="34" charset="0"/>
                        </a:rPr>
                        <a:t> Policy</a:t>
                      </a:r>
                      <a:endParaRPr lang="en-US" sz="1800" b="1" i="0" dirty="0">
                        <a:latin typeface="Arial" panose="020B0604020202020204" pitchFamily="34" charset="0"/>
                        <a:cs typeface="Arial" panose="020B0604020202020204" pitchFamily="34" charset="0"/>
                      </a:endParaRPr>
                    </a:p>
                  </a:txBody>
                  <a:tcPr marL="100584" marR="100584" marT="51816" marB="51816">
                    <a:solidFill>
                      <a:schemeClr val="accent1"/>
                    </a:solidFill>
                  </a:tcPr>
                </a:tc>
              </a:tr>
              <a:tr h="420285">
                <a:tc>
                  <a:txBody>
                    <a:bodyPr/>
                    <a:lstStyle/>
                    <a:p>
                      <a:pPr algn="l"/>
                      <a:r>
                        <a:rPr lang="en-US" sz="1800" dirty="0" smtClean="0">
                          <a:latin typeface="Arial" panose="020B0604020202020204" pitchFamily="34" charset="0"/>
                          <a:cs typeface="Arial" panose="020B0604020202020204" pitchFamily="34" charset="0"/>
                        </a:rPr>
                        <a:t>Current Policy</a:t>
                      </a:r>
                      <a:endParaRPr lang="en-US" sz="1800" b="1" i="0" dirty="0">
                        <a:latin typeface="Arial" panose="020B0604020202020204" pitchFamily="34" charset="0"/>
                        <a:cs typeface="Arial" panose="020B0604020202020204" pitchFamily="34" charset="0"/>
                      </a:endParaRPr>
                    </a:p>
                  </a:txBody>
                  <a:tcPr marL="100584" marR="100584" marT="51816" marB="51816"/>
                </a:tc>
                <a:tc>
                  <a:txBody>
                    <a:bodyPr/>
                    <a:lstStyle/>
                    <a:p>
                      <a:pPr algn="ctr"/>
                      <a:r>
                        <a:rPr lang="en-US" sz="1800" dirty="0" smtClean="0">
                          <a:latin typeface="Arial" panose="020B0604020202020204" pitchFamily="34" charset="0"/>
                          <a:cs typeface="Arial" panose="020B0604020202020204" pitchFamily="34" charset="0"/>
                        </a:rPr>
                        <a:t>0%</a:t>
                      </a:r>
                      <a:endParaRPr lang="en-US" sz="1800" b="0" i="0" dirty="0">
                        <a:latin typeface="Arial" panose="020B0604020202020204" pitchFamily="34" charset="0"/>
                        <a:cs typeface="Arial" panose="020B0604020202020204" pitchFamily="34" charset="0"/>
                      </a:endParaRPr>
                    </a:p>
                  </a:txBody>
                  <a:tcPr marL="100584" marR="100584" marT="51816" marB="51816"/>
                </a:tc>
                <a:tc>
                  <a:txBody>
                    <a:bodyPr/>
                    <a:lstStyle/>
                    <a:p>
                      <a:pPr algn="ctr"/>
                      <a:r>
                        <a:rPr lang="en-US" sz="1800" b="0" i="0" dirty="0" smtClean="0">
                          <a:latin typeface="Arial" panose="020B0604020202020204" pitchFamily="34" charset="0"/>
                          <a:cs typeface="Arial" panose="020B0604020202020204" pitchFamily="34" charset="0"/>
                        </a:rPr>
                        <a:t>N/A</a:t>
                      </a:r>
                      <a:endParaRPr lang="en-US" sz="1800" b="0" i="0" dirty="0">
                        <a:latin typeface="Arial" panose="020B0604020202020204" pitchFamily="34" charset="0"/>
                        <a:cs typeface="Arial" panose="020B0604020202020204" pitchFamily="34" charset="0"/>
                      </a:endParaRPr>
                    </a:p>
                  </a:txBody>
                  <a:tcPr marL="100584" marR="100584" marT="51816" marB="51816"/>
                </a:tc>
                <a:tc>
                  <a:txBody>
                    <a:bodyPr/>
                    <a:lstStyle/>
                    <a:p>
                      <a:pPr algn="ctr"/>
                      <a:r>
                        <a:rPr lang="en-US" sz="1800" dirty="0" smtClean="0">
                          <a:latin typeface="Arial" panose="020B0604020202020204" pitchFamily="34" charset="0"/>
                          <a:cs typeface="Arial" panose="020B0604020202020204" pitchFamily="34" charset="0"/>
                        </a:rPr>
                        <a:t>4.0%</a:t>
                      </a:r>
                      <a:endParaRPr lang="en-US" sz="1800" b="0" i="0" dirty="0">
                        <a:latin typeface="Arial" panose="020B0604020202020204" pitchFamily="34" charset="0"/>
                        <a:cs typeface="Arial" panose="020B0604020202020204" pitchFamily="34" charset="0"/>
                      </a:endParaRPr>
                    </a:p>
                  </a:txBody>
                  <a:tcPr marL="100584" marR="100584" marT="51816" marB="51816"/>
                </a:tc>
              </a:tr>
              <a:tr h="420285">
                <a:tc>
                  <a:txBody>
                    <a:bodyPr/>
                    <a:lstStyle/>
                    <a:p>
                      <a:pPr algn="l"/>
                      <a:r>
                        <a:rPr lang="en-US" sz="1800" dirty="0" smtClean="0">
                          <a:latin typeface="Arial" panose="020B0604020202020204" pitchFamily="34" charset="0"/>
                          <a:cs typeface="Arial" panose="020B0604020202020204" pitchFamily="34" charset="0"/>
                        </a:rPr>
                        <a:t>Intro to Green Funds </a:t>
                      </a:r>
                    </a:p>
                    <a:p>
                      <a:pPr algn="l"/>
                      <a:r>
                        <a:rPr lang="en-US" sz="1800" dirty="0" smtClean="0">
                          <a:latin typeface="Arial" panose="020B0604020202020204" pitchFamily="34" charset="0"/>
                          <a:cs typeface="Arial" panose="020B0604020202020204" pitchFamily="34" charset="0"/>
                        </a:rPr>
                        <a:t>(50% of large</a:t>
                      </a:r>
                      <a:r>
                        <a:rPr lang="en-US" sz="1800" baseline="0" dirty="0" smtClean="0">
                          <a:latin typeface="Arial" panose="020B0604020202020204" pitchFamily="34" charset="0"/>
                          <a:cs typeface="Arial" panose="020B0604020202020204" pitchFamily="34" charset="0"/>
                        </a:rPr>
                        <a:t> cap equity</a:t>
                      </a:r>
                      <a:r>
                        <a:rPr lang="en-US" sz="1800" dirty="0" smtClean="0">
                          <a:latin typeface="Arial" panose="020B0604020202020204" pitchFamily="34" charset="0"/>
                          <a:cs typeface="Arial" panose="020B0604020202020204" pitchFamily="34" charset="0"/>
                        </a:rPr>
                        <a:t>)</a:t>
                      </a:r>
                      <a:endParaRPr lang="en-US" sz="1800" b="1" i="0" dirty="0">
                        <a:latin typeface="Arial" panose="020B0604020202020204" pitchFamily="34" charset="0"/>
                        <a:cs typeface="Arial" panose="020B0604020202020204" pitchFamily="34" charset="0"/>
                      </a:endParaRPr>
                    </a:p>
                  </a:txBody>
                  <a:tcPr marL="100584" marR="100584" marT="51816" marB="51816"/>
                </a:tc>
                <a:tc>
                  <a:txBody>
                    <a:bodyPr/>
                    <a:lstStyle/>
                    <a:p>
                      <a:pPr algn="ctr"/>
                      <a:r>
                        <a:rPr lang="en-US" sz="1800" dirty="0" smtClean="0">
                          <a:latin typeface="Arial" panose="020B0604020202020204" pitchFamily="34" charset="0"/>
                          <a:cs typeface="Arial" panose="020B0604020202020204" pitchFamily="34" charset="0"/>
                        </a:rPr>
                        <a:t>11%</a:t>
                      </a:r>
                      <a:endParaRPr lang="en-US" sz="1800" b="0" i="0" dirty="0">
                        <a:latin typeface="Arial" panose="020B0604020202020204" pitchFamily="34" charset="0"/>
                        <a:cs typeface="Arial" panose="020B0604020202020204" pitchFamily="34" charset="0"/>
                      </a:endParaRPr>
                    </a:p>
                  </a:txBody>
                  <a:tcPr marL="100584" marR="100584" marT="51816" marB="51816"/>
                </a:tc>
                <a:tc>
                  <a:txBody>
                    <a:bodyPr/>
                    <a:lstStyle/>
                    <a:p>
                      <a:pPr algn="ctr"/>
                      <a:r>
                        <a:rPr lang="en-US" sz="1800" b="0" i="0" dirty="0" smtClean="0">
                          <a:solidFill>
                            <a:srgbClr val="C00000"/>
                          </a:solidFill>
                          <a:latin typeface="Arial" panose="020B0604020202020204" pitchFamily="34" charset="0"/>
                          <a:cs typeface="Arial" panose="020B0604020202020204" pitchFamily="34" charset="0"/>
                        </a:rPr>
                        <a:t>-0.11%</a:t>
                      </a:r>
                      <a:endParaRPr lang="en-US" sz="1800" b="0" i="0" dirty="0">
                        <a:solidFill>
                          <a:srgbClr val="C00000"/>
                        </a:solidFill>
                        <a:latin typeface="Arial" panose="020B0604020202020204" pitchFamily="34" charset="0"/>
                        <a:cs typeface="Arial" panose="020B0604020202020204" pitchFamily="34" charset="0"/>
                      </a:endParaRPr>
                    </a:p>
                  </a:txBody>
                  <a:tcPr marL="100584" marR="100584" marT="51816" marB="51816"/>
                </a:tc>
                <a:tc>
                  <a:txBody>
                    <a:bodyPr/>
                    <a:lstStyle/>
                    <a:p>
                      <a:pPr algn="ctr"/>
                      <a:r>
                        <a:rPr lang="en-US" sz="1800" dirty="0" smtClean="0">
                          <a:latin typeface="Arial" panose="020B0604020202020204" pitchFamily="34" charset="0"/>
                          <a:cs typeface="Arial" panose="020B0604020202020204" pitchFamily="34" charset="0"/>
                        </a:rPr>
                        <a:t>3.9%</a:t>
                      </a:r>
                      <a:endParaRPr lang="en-US" sz="1800" b="0" i="0" dirty="0">
                        <a:latin typeface="Arial" panose="020B0604020202020204" pitchFamily="34" charset="0"/>
                        <a:cs typeface="Arial" panose="020B0604020202020204" pitchFamily="34" charset="0"/>
                      </a:endParaRPr>
                    </a:p>
                  </a:txBody>
                  <a:tcPr marL="100584" marR="100584" marT="51816" marB="51816"/>
                </a:tc>
              </a:tr>
              <a:tr h="4202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Green Large Cap Equity</a:t>
                      </a:r>
                      <a:endParaRPr lang="en-US" sz="1800" b="1" i="0" dirty="0" smtClean="0">
                        <a:latin typeface="Arial" panose="020B0604020202020204" pitchFamily="34" charset="0"/>
                        <a:cs typeface="Arial" panose="020B0604020202020204" pitchFamily="34" charset="0"/>
                      </a:endParaRPr>
                    </a:p>
                  </a:txBody>
                  <a:tcPr marL="100584" marR="100584" marT="51816" marB="51816"/>
                </a:tc>
                <a:tc>
                  <a:txBody>
                    <a:bodyPr/>
                    <a:lstStyle/>
                    <a:p>
                      <a:pPr algn="ctr"/>
                      <a:r>
                        <a:rPr lang="en-US" sz="1800" dirty="0" smtClean="0">
                          <a:latin typeface="Arial" panose="020B0604020202020204" pitchFamily="34" charset="0"/>
                          <a:cs typeface="Arial" panose="020B0604020202020204" pitchFamily="34" charset="0"/>
                        </a:rPr>
                        <a:t>22%</a:t>
                      </a:r>
                      <a:endParaRPr lang="en-US" sz="1800" b="0" i="0" dirty="0">
                        <a:latin typeface="Arial" panose="020B0604020202020204" pitchFamily="34" charset="0"/>
                        <a:cs typeface="Arial" panose="020B0604020202020204" pitchFamily="34" charset="0"/>
                      </a:endParaRPr>
                    </a:p>
                  </a:txBody>
                  <a:tcPr marL="100584" marR="100584" marT="51816" marB="51816"/>
                </a:tc>
                <a:tc>
                  <a:txBody>
                    <a:bodyPr/>
                    <a:lstStyle/>
                    <a:p>
                      <a:pPr algn="ctr"/>
                      <a:r>
                        <a:rPr lang="en-US" sz="1800" b="0" i="0" dirty="0" smtClean="0">
                          <a:solidFill>
                            <a:srgbClr val="C00000"/>
                          </a:solidFill>
                          <a:latin typeface="Arial" panose="020B0604020202020204" pitchFamily="34" charset="0"/>
                          <a:cs typeface="Arial" panose="020B0604020202020204" pitchFamily="34" charset="0"/>
                        </a:rPr>
                        <a:t>-0.22%</a:t>
                      </a:r>
                      <a:endParaRPr lang="en-US" sz="1800" b="0" i="0" dirty="0">
                        <a:solidFill>
                          <a:srgbClr val="C00000"/>
                        </a:solidFill>
                        <a:latin typeface="Arial" panose="020B0604020202020204" pitchFamily="34" charset="0"/>
                        <a:cs typeface="Arial" panose="020B0604020202020204" pitchFamily="34" charset="0"/>
                      </a:endParaRPr>
                    </a:p>
                  </a:txBody>
                  <a:tcPr marL="100584" marR="100584" marT="51816" marB="51816"/>
                </a:tc>
                <a:tc>
                  <a:txBody>
                    <a:bodyPr/>
                    <a:lstStyle/>
                    <a:p>
                      <a:pPr algn="ctr"/>
                      <a:r>
                        <a:rPr lang="en-US" sz="1800" dirty="0" smtClean="0">
                          <a:latin typeface="Arial" panose="020B0604020202020204" pitchFamily="34" charset="0"/>
                          <a:cs typeface="Arial" panose="020B0604020202020204" pitchFamily="34" charset="0"/>
                        </a:rPr>
                        <a:t>3.8%</a:t>
                      </a:r>
                      <a:endParaRPr lang="en-US" sz="1800" b="0" i="0" dirty="0">
                        <a:latin typeface="Arial" panose="020B0604020202020204" pitchFamily="34" charset="0"/>
                        <a:cs typeface="Arial" panose="020B0604020202020204" pitchFamily="34" charset="0"/>
                      </a:endParaRPr>
                    </a:p>
                  </a:txBody>
                  <a:tcPr marL="100584" marR="100584" marT="51816" marB="51816"/>
                </a:tc>
              </a:tr>
              <a:tr h="4202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dirty="0" smtClean="0">
                          <a:latin typeface="Arial" panose="020B0604020202020204" pitchFamily="34" charset="0"/>
                          <a:cs typeface="Arial" panose="020B0604020202020204" pitchFamily="34" charset="0"/>
                        </a:rPr>
                        <a:t>Green Traditional Assets</a:t>
                      </a:r>
                    </a:p>
                  </a:txBody>
                  <a:tcPr marL="100584" marR="100584" marT="51816" marB="51816"/>
                </a:tc>
                <a:tc>
                  <a:txBody>
                    <a:bodyPr/>
                    <a:lstStyle/>
                    <a:p>
                      <a:pPr algn="ctr"/>
                      <a:r>
                        <a:rPr lang="en-US" sz="1800" b="0" i="0" dirty="0" smtClean="0">
                          <a:latin typeface="Arial" panose="020B0604020202020204" pitchFamily="34" charset="0"/>
                          <a:cs typeface="Arial" panose="020B0604020202020204" pitchFamily="34" charset="0"/>
                        </a:rPr>
                        <a:t>73%</a:t>
                      </a:r>
                      <a:endParaRPr lang="en-US" sz="1800" b="0" i="0" dirty="0">
                        <a:latin typeface="Arial" panose="020B0604020202020204" pitchFamily="34" charset="0"/>
                        <a:cs typeface="Arial" panose="020B0604020202020204" pitchFamily="34" charset="0"/>
                      </a:endParaRPr>
                    </a:p>
                  </a:txBody>
                  <a:tcPr marL="100584" marR="100584" marT="51816" marB="51816"/>
                </a:tc>
                <a:tc>
                  <a:txBody>
                    <a:bodyPr/>
                    <a:lstStyle/>
                    <a:p>
                      <a:pPr algn="ctr"/>
                      <a:r>
                        <a:rPr lang="en-US" sz="1800" b="0" i="0" dirty="0" smtClean="0">
                          <a:solidFill>
                            <a:srgbClr val="C00000"/>
                          </a:solidFill>
                          <a:latin typeface="Arial" panose="020B0604020202020204" pitchFamily="34" charset="0"/>
                          <a:cs typeface="Arial" panose="020B0604020202020204" pitchFamily="34" charset="0"/>
                        </a:rPr>
                        <a:t>-0.73%</a:t>
                      </a:r>
                      <a:endParaRPr lang="en-US" sz="1800" b="0" i="0" dirty="0">
                        <a:solidFill>
                          <a:srgbClr val="C00000"/>
                        </a:solidFill>
                        <a:latin typeface="Arial" panose="020B0604020202020204" pitchFamily="34" charset="0"/>
                        <a:cs typeface="Arial" panose="020B0604020202020204" pitchFamily="34" charset="0"/>
                      </a:endParaRPr>
                    </a:p>
                  </a:txBody>
                  <a:tcPr marL="100584" marR="100584" marT="51816" marB="51816"/>
                </a:tc>
                <a:tc>
                  <a:txBody>
                    <a:bodyPr/>
                    <a:lstStyle/>
                    <a:p>
                      <a:pPr algn="ctr"/>
                      <a:r>
                        <a:rPr lang="en-US" sz="1800" b="0" i="0" dirty="0" smtClean="0">
                          <a:latin typeface="Arial" panose="020B0604020202020204" pitchFamily="34" charset="0"/>
                          <a:cs typeface="Arial" panose="020B0604020202020204" pitchFamily="34" charset="0"/>
                        </a:rPr>
                        <a:t>3.3%</a:t>
                      </a:r>
                      <a:endParaRPr lang="en-US" sz="1800" b="0" i="0" dirty="0">
                        <a:latin typeface="Arial" panose="020B0604020202020204" pitchFamily="34" charset="0"/>
                        <a:cs typeface="Arial" panose="020B0604020202020204" pitchFamily="34" charset="0"/>
                      </a:endParaRPr>
                    </a:p>
                  </a:txBody>
                  <a:tcPr marL="100584" marR="100584" marT="51816" marB="51816"/>
                </a:tc>
              </a:tr>
              <a:tr h="4202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dirty="0" smtClean="0">
                          <a:latin typeface="Arial" panose="020B0604020202020204" pitchFamily="34" charset="0"/>
                          <a:cs typeface="Arial" panose="020B0604020202020204" pitchFamily="34" charset="0"/>
                        </a:rPr>
                        <a:t>Full</a:t>
                      </a:r>
                      <a:r>
                        <a:rPr lang="en-US" sz="1800" b="0" i="0" baseline="0" dirty="0" smtClean="0">
                          <a:latin typeface="Arial" panose="020B0604020202020204" pitchFamily="34" charset="0"/>
                          <a:cs typeface="Arial" panose="020B0604020202020204" pitchFamily="34" charset="0"/>
                        </a:rPr>
                        <a:t> Implementation</a:t>
                      </a:r>
                      <a:endParaRPr lang="en-US" sz="1800" b="1" i="0" dirty="0" smtClean="0">
                        <a:latin typeface="Arial" panose="020B0604020202020204" pitchFamily="34" charset="0"/>
                        <a:cs typeface="Arial" panose="020B0604020202020204" pitchFamily="34" charset="0"/>
                      </a:endParaRPr>
                    </a:p>
                  </a:txBody>
                  <a:tcPr marL="100584" marR="100584" marT="51816" marB="51816"/>
                </a:tc>
                <a:tc>
                  <a:txBody>
                    <a:bodyPr/>
                    <a:lstStyle/>
                    <a:p>
                      <a:pPr algn="ctr"/>
                      <a:r>
                        <a:rPr lang="en-US" sz="1800" dirty="0" smtClean="0">
                          <a:latin typeface="Arial" panose="020B0604020202020204" pitchFamily="34" charset="0"/>
                          <a:cs typeface="Arial" panose="020B0604020202020204" pitchFamily="34" charset="0"/>
                        </a:rPr>
                        <a:t>100%</a:t>
                      </a:r>
                      <a:endParaRPr lang="en-US" sz="1800" b="0" i="0" dirty="0">
                        <a:latin typeface="Arial" panose="020B0604020202020204" pitchFamily="34" charset="0"/>
                        <a:cs typeface="Arial" panose="020B0604020202020204" pitchFamily="34" charset="0"/>
                      </a:endParaRPr>
                    </a:p>
                  </a:txBody>
                  <a:tcPr marL="100584" marR="100584" marT="51816" marB="51816"/>
                </a:tc>
                <a:tc>
                  <a:txBody>
                    <a:bodyPr/>
                    <a:lstStyle/>
                    <a:p>
                      <a:pPr algn="ctr"/>
                      <a:r>
                        <a:rPr lang="en-US" sz="1800" b="0" i="0" dirty="0" smtClean="0">
                          <a:solidFill>
                            <a:srgbClr val="C00000"/>
                          </a:solidFill>
                          <a:latin typeface="Arial" panose="020B0604020202020204" pitchFamily="34" charset="0"/>
                          <a:cs typeface="Arial" panose="020B0604020202020204" pitchFamily="34" charset="0"/>
                        </a:rPr>
                        <a:t>-1.00%</a:t>
                      </a:r>
                      <a:endParaRPr lang="en-US" sz="1800" b="0" i="0" dirty="0">
                        <a:solidFill>
                          <a:srgbClr val="C00000"/>
                        </a:solidFill>
                        <a:latin typeface="Arial" panose="020B0604020202020204" pitchFamily="34" charset="0"/>
                        <a:cs typeface="Arial" panose="020B0604020202020204" pitchFamily="34" charset="0"/>
                      </a:endParaRPr>
                    </a:p>
                  </a:txBody>
                  <a:tcPr marL="100584" marR="100584" marT="51816" marB="51816"/>
                </a:tc>
                <a:tc>
                  <a:txBody>
                    <a:bodyPr/>
                    <a:lstStyle/>
                    <a:p>
                      <a:pPr algn="ctr"/>
                      <a:r>
                        <a:rPr lang="en-US" sz="1800" dirty="0" smtClean="0">
                          <a:latin typeface="Arial" panose="020B0604020202020204" pitchFamily="34" charset="0"/>
                          <a:cs typeface="Arial" panose="020B0604020202020204" pitchFamily="34" charset="0"/>
                        </a:rPr>
                        <a:t>3.0%</a:t>
                      </a:r>
                      <a:endParaRPr lang="en-US" sz="1800" b="0" i="0" dirty="0">
                        <a:latin typeface="Arial" panose="020B0604020202020204" pitchFamily="34" charset="0"/>
                        <a:cs typeface="Arial" panose="020B0604020202020204" pitchFamily="34" charset="0"/>
                      </a:endParaRPr>
                    </a:p>
                  </a:txBody>
                  <a:tcPr marL="100584" marR="100584" marT="51816" marB="51816"/>
                </a:tc>
              </a:tr>
            </a:tbl>
          </a:graphicData>
        </a:graphic>
      </p:graphicFrame>
      <p:sp>
        <p:nvSpPr>
          <p:cNvPr id="6" name="Slide Number Placeholder 1"/>
          <p:cNvSpPr txBox="1">
            <a:spLocks/>
          </p:cNvSpPr>
          <p:nvPr/>
        </p:nvSpPr>
        <p:spPr>
          <a:xfrm>
            <a:off x="2589373" y="7377741"/>
            <a:ext cx="4555160" cy="263046"/>
          </a:xfrm>
          <a:prstGeom prst="rect">
            <a:avLst/>
          </a:prstGeom>
        </p:spPr>
        <p:txBody>
          <a:bodyPr vert="horz" lIns="101882" tIns="50941" rIns="101882" bIns="50941" rtlCol="0" anchor="t" anchorCtr="0"/>
          <a:lstStyle>
            <a:defPPr>
              <a:defRPr lang="en-US"/>
            </a:defPPr>
            <a:lvl1pPr marL="0" algn="l" defTabSz="509412" rtl="0" eaLnBrk="1" latinLnBrk="0" hangingPunct="1">
              <a:defRPr sz="1000" kern="1200">
                <a:solidFill>
                  <a:schemeClr val="tx1">
                    <a:tint val="75000"/>
                  </a:schemeClr>
                </a:solidFill>
                <a:latin typeface="Arial"/>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pPr algn="ctr"/>
            <a:fld id="{13BA5BDA-CDBF-6649-8924-762F58EC49E4}" type="slidenum">
              <a:rPr lang="en-US" smtClean="0"/>
              <a:pPr algn="ctr"/>
              <a:t>23</a:t>
            </a:fld>
            <a:endParaRPr lang="en-US" dirty="0"/>
          </a:p>
        </p:txBody>
      </p:sp>
    </p:spTree>
    <p:extLst>
      <p:ext uri="{BB962C8B-B14F-4D97-AF65-F5344CB8AC3E}">
        <p14:creationId xmlns:p14="http://schemas.microsoft.com/office/powerpoint/2010/main" val="272090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54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RVK</a:t>
            </a:r>
            <a:endParaRPr lang="en-US" dirty="0"/>
          </a:p>
        </p:txBody>
      </p:sp>
    </p:spTree>
    <p:extLst>
      <p:ext uri="{BB962C8B-B14F-4D97-AF65-F5344CB8AC3E}">
        <p14:creationId xmlns:p14="http://schemas.microsoft.com/office/powerpoint/2010/main" val="358632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p:txBody>
          <a:bodyPr/>
          <a:lstStyle/>
          <a:p>
            <a:pPr>
              <a:defRPr/>
            </a:pPr>
            <a:r>
              <a:rPr lang="en-US" sz="2800" dirty="0"/>
              <a:t>Consulting Team</a:t>
            </a:r>
            <a:endParaRPr lang="en-US" altLang="en-US" sz="3100" dirty="0"/>
          </a:p>
        </p:txBody>
      </p:sp>
      <p:sp>
        <p:nvSpPr>
          <p:cNvPr id="6" name="Content Placeholder 2"/>
          <p:cNvSpPr>
            <a:spLocks noGrp="1"/>
          </p:cNvSpPr>
          <p:nvPr>
            <p:ph idx="1"/>
          </p:nvPr>
        </p:nvSpPr>
        <p:spPr>
          <a:xfrm>
            <a:off x="1685238" y="1047999"/>
            <a:ext cx="7873431" cy="2351824"/>
          </a:xfrm>
        </p:spPr>
        <p:txBody>
          <a:bodyPr>
            <a:noAutofit/>
          </a:bodyPr>
          <a:lstStyle/>
          <a:p>
            <a:pPr marL="0" indent="0">
              <a:spcBef>
                <a:spcPts val="0"/>
              </a:spcBef>
              <a:buNone/>
            </a:pPr>
            <a:r>
              <a:rPr lang="en-US" sz="1600" b="1" dirty="0" smtClean="0">
                <a:solidFill>
                  <a:srgbClr val="00AEEF"/>
                </a:solidFill>
              </a:rPr>
              <a:t>Nick Woodward, CFA</a:t>
            </a:r>
            <a:endParaRPr lang="en-US" sz="1600" b="1" dirty="0">
              <a:solidFill>
                <a:srgbClr val="00AEEF"/>
              </a:solidFill>
            </a:endParaRPr>
          </a:p>
          <a:p>
            <a:pPr marL="0" indent="0">
              <a:spcBef>
                <a:spcPts val="0"/>
              </a:spcBef>
              <a:buNone/>
            </a:pPr>
            <a:r>
              <a:rPr lang="en-US" b="1" dirty="0" smtClean="0">
                <a:solidFill>
                  <a:srgbClr val="00AEEF"/>
                </a:solidFill>
              </a:rPr>
              <a:t>Consultant</a:t>
            </a:r>
            <a:endParaRPr lang="en-US" b="1" dirty="0">
              <a:solidFill>
                <a:srgbClr val="00AEEF"/>
              </a:solidFill>
            </a:endParaRPr>
          </a:p>
          <a:p>
            <a:pPr marL="0" indent="0">
              <a:spcBef>
                <a:spcPts val="0"/>
              </a:spcBef>
              <a:buNone/>
            </a:pPr>
            <a:endParaRPr lang="en-US" sz="1100" dirty="0" smtClean="0"/>
          </a:p>
          <a:p>
            <a:pPr marL="0" indent="0" algn="just">
              <a:spcBef>
                <a:spcPts val="0"/>
              </a:spcBef>
              <a:buNone/>
            </a:pPr>
            <a:r>
              <a:rPr lang="en-US" sz="1200" dirty="0" smtClean="0"/>
              <a:t>Nick </a:t>
            </a:r>
            <a:r>
              <a:rPr lang="en-US" sz="1200" dirty="0"/>
              <a:t>joined RVK in 2007 as an </a:t>
            </a:r>
            <a:r>
              <a:rPr lang="en-US" sz="1200" dirty="0" smtClean="0"/>
              <a:t>Investment Analyst </a:t>
            </a:r>
            <a:r>
              <a:rPr lang="en-US" sz="1200" dirty="0"/>
              <a:t>and serves as a Consultant in our Portland, Oregon office. His role includes consulting to a variety of the firm's pension plan, defined contribution plan and endowment/foundation clients. In addition to his consulting relationships, he is involved in the firm's capital market assumptions process and assists with general research efforts. </a:t>
            </a:r>
            <a:r>
              <a:rPr lang="en-US" sz="1200" dirty="0" smtClean="0"/>
              <a:t>Prior </a:t>
            </a:r>
            <a:r>
              <a:rPr lang="en-US" sz="1200" dirty="0"/>
              <a:t>to joining RVK, Nick was an analyst with Bates Private Capital. </a:t>
            </a:r>
            <a:r>
              <a:rPr lang="en-US" sz="1200" dirty="0" smtClean="0"/>
              <a:t>Nick </a:t>
            </a:r>
            <a:r>
              <a:rPr lang="en-US" sz="1200" dirty="0"/>
              <a:t>earned a Bachelor of Arts degree in Finance from the University of Portland, where he was an Entrepreneur Scholar, and holds the Chartered Financial Analyst designation. He is a member of the CFA Institute and the CFA Society of Portland. </a:t>
            </a:r>
          </a:p>
        </p:txBody>
      </p:sp>
      <p:sp>
        <p:nvSpPr>
          <p:cNvPr id="7" name="Content Placeholder 2"/>
          <p:cNvSpPr txBox="1">
            <a:spLocks/>
          </p:cNvSpPr>
          <p:nvPr/>
        </p:nvSpPr>
        <p:spPr>
          <a:xfrm>
            <a:off x="1696331" y="3304125"/>
            <a:ext cx="7862338" cy="1842011"/>
          </a:xfrm>
          <a:prstGeom prst="rect">
            <a:avLst/>
          </a:prstGeom>
        </p:spPr>
        <p:txBody>
          <a:bodyPr vert="horz" lIns="101882" tIns="50941" rIns="101882" bIns="50941" rtlCol="0">
            <a:no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509412">
              <a:spcBef>
                <a:spcPts val="0"/>
              </a:spcBef>
              <a:buNone/>
            </a:pPr>
            <a:r>
              <a:rPr lang="en-US" sz="1600" b="1" dirty="0">
                <a:solidFill>
                  <a:srgbClr val="00AEEF"/>
                </a:solidFill>
              </a:rPr>
              <a:t>Kyle Plitt, CFA</a:t>
            </a:r>
          </a:p>
          <a:p>
            <a:pPr marL="0" indent="0" defTabSz="509412">
              <a:spcBef>
                <a:spcPts val="0"/>
              </a:spcBef>
              <a:buNone/>
            </a:pPr>
            <a:r>
              <a:rPr lang="en-US" sz="1400" b="1" dirty="0">
                <a:solidFill>
                  <a:srgbClr val="00AEEF"/>
                </a:solidFill>
              </a:rPr>
              <a:t>Consultant</a:t>
            </a:r>
          </a:p>
          <a:p>
            <a:pPr marL="0" indent="0">
              <a:spcBef>
                <a:spcPts val="0"/>
              </a:spcBef>
              <a:buNone/>
            </a:pPr>
            <a:endParaRPr lang="en-US" sz="1100" dirty="0" smtClean="0"/>
          </a:p>
          <a:p>
            <a:pPr marL="0" indent="0" algn="just">
              <a:spcBef>
                <a:spcPts val="0"/>
              </a:spcBef>
              <a:buNone/>
            </a:pPr>
            <a:r>
              <a:rPr lang="en-US" sz="1200" dirty="0" smtClean="0"/>
              <a:t>Kyle is a Consultant based in RVK’s Portland office, having joined the firm in 2006. He advises a number of client relationships including endowments and foundations, retirement plans, and insurance portfolios. Kyle works directly with clients in developing portfolio asset allocation, investment manager due diligence, and general market research and education. He is a graduate of the University of Oregon with a Bachelor of Science degree in Business Administration – Finance. Kyle holds the Chartered Financial Analyst designation and is a member of the CFA Society of Portland.</a:t>
            </a:r>
            <a:endParaRPr lang="en-US" sz="1200" dirty="0"/>
          </a:p>
        </p:txBody>
      </p:sp>
      <p:pic>
        <p:nvPicPr>
          <p:cNvPr id="8" name="Picture 2" descr="http://rvkuhns.com/images/staff/nick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03" y="1170703"/>
            <a:ext cx="1316736" cy="16459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rvkuhns.com/images/staff/kyle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503" y="3437735"/>
            <a:ext cx="1316736" cy="164592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1733737" y="5496024"/>
            <a:ext cx="7727780" cy="1808548"/>
          </a:xfrm>
          <a:prstGeom prst="rect">
            <a:avLst/>
          </a:prstGeom>
        </p:spPr>
        <p:txBody>
          <a:bodyPr vert="horz" lIns="101882" tIns="50941" rIns="101882" bIns="50941" rtlCol="0">
            <a:noAutofit/>
          </a:bodyPr>
          <a:lstStyle>
            <a:lvl1pPr marL="382059" indent="-382059" algn="l" defTabSz="509412" rtl="0" eaLnBrk="1" latinLnBrk="0" hangingPunct="1">
              <a:spcBef>
                <a:spcPct val="20000"/>
              </a:spcBef>
              <a:buFont typeface="Arial"/>
              <a:buChar char="•"/>
              <a:defRPr sz="1400" kern="1200">
                <a:solidFill>
                  <a:schemeClr val="tx1"/>
                </a:solidFill>
                <a:latin typeface="Arial"/>
                <a:ea typeface="+mn-ea"/>
                <a:cs typeface="+mn-cs"/>
              </a:defRPr>
            </a:lvl1pPr>
            <a:lvl2pPr marL="827795" indent="-318383" algn="l" defTabSz="509412" rtl="0" eaLnBrk="1" latinLnBrk="0" hangingPunct="1">
              <a:spcBef>
                <a:spcPct val="20000"/>
              </a:spcBef>
              <a:buFont typeface="Arial"/>
              <a:buChar char="–"/>
              <a:defRPr sz="1400" kern="1200">
                <a:solidFill>
                  <a:schemeClr val="tx1"/>
                </a:solidFill>
                <a:latin typeface="Arial"/>
                <a:ea typeface="+mn-ea"/>
                <a:cs typeface="+mn-cs"/>
              </a:defRPr>
            </a:lvl2pPr>
            <a:lvl3pPr marL="1273531" indent="-254706" algn="l" defTabSz="509412" rtl="0" eaLnBrk="1" latinLnBrk="0" hangingPunct="1">
              <a:spcBef>
                <a:spcPct val="20000"/>
              </a:spcBef>
              <a:buFont typeface="Arial"/>
              <a:buChar char="•"/>
              <a:defRPr sz="1400" kern="1200">
                <a:solidFill>
                  <a:schemeClr val="tx1"/>
                </a:solidFill>
                <a:latin typeface="Arial"/>
                <a:ea typeface="+mn-ea"/>
                <a:cs typeface="+mn-cs"/>
              </a:defRPr>
            </a:lvl3pPr>
            <a:lvl4pPr marL="1782943" indent="-254706" algn="l" defTabSz="509412" rtl="0" eaLnBrk="1" latinLnBrk="0" hangingPunct="1">
              <a:spcBef>
                <a:spcPct val="20000"/>
              </a:spcBef>
              <a:buFont typeface="Arial"/>
              <a:buChar char="–"/>
              <a:defRPr sz="1400" kern="1200">
                <a:solidFill>
                  <a:schemeClr val="tx1"/>
                </a:solidFill>
                <a:latin typeface="Arial"/>
                <a:ea typeface="+mn-ea"/>
                <a:cs typeface="+mn-cs"/>
              </a:defRPr>
            </a:lvl4pPr>
            <a:lvl5pPr marL="2292355" indent="-254706" algn="l" defTabSz="509412" rtl="0" eaLnBrk="1" latinLnBrk="0" hangingPunct="1">
              <a:spcBef>
                <a:spcPct val="20000"/>
              </a:spcBef>
              <a:buFont typeface="Arial"/>
              <a:buChar char="»"/>
              <a:defRPr sz="1400" kern="1200">
                <a:solidFill>
                  <a:schemeClr val="tx1"/>
                </a:solidFill>
                <a:latin typeface="Arial"/>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spcBef>
                <a:spcPts val="0"/>
              </a:spcBef>
              <a:buFont typeface="Arial"/>
              <a:buNone/>
            </a:pPr>
            <a:r>
              <a:rPr lang="en-US" sz="1600" b="1" dirty="0" smtClean="0">
                <a:solidFill>
                  <a:srgbClr val="00AEEF"/>
                </a:solidFill>
              </a:rPr>
              <a:t>Maritza Martinez</a:t>
            </a:r>
          </a:p>
          <a:p>
            <a:pPr marL="0" indent="0">
              <a:spcBef>
                <a:spcPts val="0"/>
              </a:spcBef>
              <a:buFont typeface="Arial"/>
              <a:buNone/>
            </a:pPr>
            <a:r>
              <a:rPr lang="en-US" b="1" dirty="0" smtClean="0">
                <a:solidFill>
                  <a:srgbClr val="00AEEF"/>
                </a:solidFill>
              </a:rPr>
              <a:t>Associate Consultant</a:t>
            </a:r>
          </a:p>
          <a:p>
            <a:pPr marL="0" indent="0">
              <a:spcBef>
                <a:spcPts val="0"/>
              </a:spcBef>
              <a:buFont typeface="Arial"/>
              <a:buNone/>
            </a:pPr>
            <a:endParaRPr lang="en-US" sz="1100" dirty="0" smtClean="0"/>
          </a:p>
          <a:p>
            <a:pPr marL="0" indent="0" algn="just">
              <a:spcBef>
                <a:spcPts val="0"/>
              </a:spcBef>
              <a:buFont typeface="Arial"/>
              <a:buNone/>
            </a:pPr>
            <a:r>
              <a:rPr lang="en-US" sz="1200" dirty="0" smtClean="0"/>
              <a:t>Maritza joined RVK in 2013 and serves as an Associate Consultant in the Chicago office. Prior to joining RVK, Maritza was a hedge fund researcher focused on commodity and inflation hedging manager research at Hewitt </a:t>
            </a:r>
            <a:r>
              <a:rPr lang="en-US" sz="1200" dirty="0" err="1" smtClean="0"/>
              <a:t>EnnisKnupp</a:t>
            </a:r>
            <a:r>
              <a:rPr lang="en-US" sz="1200" dirty="0" smtClean="0"/>
              <a:t>. She also assisted lead consultants with managing several institutional clients’ portfolios including public pension plans, endowments, and foundations. Maritza earned a Bachelor of Science degree in Economics and Statistics from the University of Chicago.</a:t>
            </a:r>
            <a:endParaRPr lang="en-US" sz="1200" dirty="0"/>
          </a:p>
        </p:txBody>
      </p:sp>
      <p:pic>
        <p:nvPicPr>
          <p:cNvPr id="11" name="Picture 2" descr="C:\Users\Nick Woodward\AppData\Local\Microsoft\Windows\Temporary Internet Files\Content.Outlook\TA5DVWUW\Maritza_Martine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502" y="5577338"/>
            <a:ext cx="1316736" cy="16459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2589373" y="7377741"/>
            <a:ext cx="4555160" cy="263046"/>
          </a:xfrm>
        </p:spPr>
        <p:txBody>
          <a:bodyPr/>
          <a:lstStyle/>
          <a:p>
            <a:pPr algn="ctr"/>
            <a:fld id="{13BA5BDA-CDBF-6649-8924-762F58EC49E4}" type="slidenum">
              <a:rPr lang="en-US" smtClean="0"/>
              <a:pPr algn="ctr"/>
              <a:t>4</a:t>
            </a:fld>
            <a:endParaRPr lang="en-US" dirty="0"/>
          </a:p>
        </p:txBody>
      </p:sp>
    </p:spTree>
    <p:extLst>
      <p:ext uri="{BB962C8B-B14F-4D97-AF65-F5344CB8AC3E}">
        <p14:creationId xmlns:p14="http://schemas.microsoft.com/office/powerpoint/2010/main" val="41426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2" name="Rectangle 2"/>
          <p:cNvSpPr>
            <a:spLocks noGrp="1" noChangeArrowheads="1"/>
          </p:cNvSpPr>
          <p:nvPr>
            <p:ph type="title"/>
          </p:nvPr>
        </p:nvSpPr>
        <p:spPr/>
        <p:txBody>
          <a:bodyPr/>
          <a:lstStyle/>
          <a:p>
            <a:pPr eaLnBrk="1" hangingPunct="1"/>
            <a:r>
              <a:rPr lang="en-US" sz="2800" dirty="0"/>
              <a:t>Firm Overview</a:t>
            </a:r>
          </a:p>
        </p:txBody>
      </p:sp>
      <p:sp>
        <p:nvSpPr>
          <p:cNvPr id="5" name="Content Placeholder 2"/>
          <p:cNvSpPr txBox="1">
            <a:spLocks/>
          </p:cNvSpPr>
          <p:nvPr/>
        </p:nvSpPr>
        <p:spPr>
          <a:xfrm>
            <a:off x="457201" y="1341120"/>
            <a:ext cx="9144000" cy="1422400"/>
          </a:xfrm>
          <a:prstGeom prst="rect">
            <a:avLst/>
          </a:prstGeom>
        </p:spPr>
        <p:txBody>
          <a:bodyPr vert="horz" lIns="101835" tIns="50917" rIns="101835" bIns="50917" rtlCol="0">
            <a:noAutofit/>
          </a:bodyPr>
          <a:lstStyle>
            <a:lvl1pPr marL="342739" indent="-342739" algn="l" defTabSz="456986" rtl="0" eaLnBrk="1" latinLnBrk="0" hangingPunct="1">
              <a:spcBef>
                <a:spcPct val="20000"/>
              </a:spcBef>
              <a:buFont typeface="Arial"/>
              <a:buChar char="•"/>
              <a:defRPr sz="1300" kern="1200">
                <a:solidFill>
                  <a:schemeClr val="tx1"/>
                </a:solidFill>
                <a:latin typeface="Arial"/>
                <a:ea typeface="+mn-ea"/>
                <a:cs typeface="+mn-cs"/>
              </a:defRPr>
            </a:lvl1pPr>
            <a:lvl2pPr marL="742602" indent="-285616" algn="l" defTabSz="456986" rtl="0" eaLnBrk="1" latinLnBrk="0" hangingPunct="1">
              <a:spcBef>
                <a:spcPct val="20000"/>
              </a:spcBef>
              <a:buFont typeface="Arial"/>
              <a:buChar char="–"/>
              <a:defRPr sz="1300" kern="1200">
                <a:solidFill>
                  <a:schemeClr val="tx1"/>
                </a:solidFill>
                <a:latin typeface="Arial"/>
                <a:ea typeface="+mn-ea"/>
                <a:cs typeface="+mn-cs"/>
              </a:defRPr>
            </a:lvl2pPr>
            <a:lvl3pPr marL="1142466" indent="-228492" algn="l" defTabSz="456986" rtl="0" eaLnBrk="1" latinLnBrk="0" hangingPunct="1">
              <a:spcBef>
                <a:spcPct val="20000"/>
              </a:spcBef>
              <a:buFont typeface="Arial"/>
              <a:buChar char="•"/>
              <a:defRPr sz="1300" kern="1200">
                <a:solidFill>
                  <a:schemeClr val="tx1"/>
                </a:solidFill>
                <a:latin typeface="Arial"/>
                <a:ea typeface="+mn-ea"/>
                <a:cs typeface="+mn-cs"/>
              </a:defRPr>
            </a:lvl3pPr>
            <a:lvl4pPr marL="1599451" indent="-228492" algn="l" defTabSz="456986" rtl="0" eaLnBrk="1" latinLnBrk="0" hangingPunct="1">
              <a:spcBef>
                <a:spcPct val="20000"/>
              </a:spcBef>
              <a:buFont typeface="Arial"/>
              <a:buChar char="–"/>
              <a:defRPr sz="1300" kern="1200">
                <a:solidFill>
                  <a:schemeClr val="tx1"/>
                </a:solidFill>
                <a:latin typeface="Arial"/>
                <a:ea typeface="+mn-ea"/>
                <a:cs typeface="+mn-cs"/>
              </a:defRPr>
            </a:lvl4pPr>
            <a:lvl5pPr marL="2056438" indent="-228492" algn="l" defTabSz="456986" rtl="0" eaLnBrk="1" latinLnBrk="0" hangingPunct="1">
              <a:spcBef>
                <a:spcPct val="20000"/>
              </a:spcBef>
              <a:buFont typeface="Arial"/>
              <a:buChar char="»"/>
              <a:defRPr sz="1300" kern="1200">
                <a:solidFill>
                  <a:schemeClr val="tx1"/>
                </a:solidFill>
                <a:latin typeface="Arial"/>
                <a:ea typeface="+mn-ea"/>
                <a:cs typeface="+mn-cs"/>
              </a:defRPr>
            </a:lvl5pPr>
            <a:lvl6pPr marL="2513424" indent="-228492" algn="l" defTabSz="456986" rtl="0" eaLnBrk="1" latinLnBrk="0" hangingPunct="1">
              <a:spcBef>
                <a:spcPct val="20000"/>
              </a:spcBef>
              <a:buFont typeface="Arial"/>
              <a:buChar char="•"/>
              <a:defRPr sz="2000" kern="1200">
                <a:solidFill>
                  <a:schemeClr val="tx1"/>
                </a:solidFill>
                <a:latin typeface="+mn-lt"/>
                <a:ea typeface="+mn-ea"/>
                <a:cs typeface="+mn-cs"/>
              </a:defRPr>
            </a:lvl6pPr>
            <a:lvl7pPr marL="2970411" indent="-228492" algn="l" defTabSz="456986" rtl="0" eaLnBrk="1" latinLnBrk="0" hangingPunct="1">
              <a:spcBef>
                <a:spcPct val="20000"/>
              </a:spcBef>
              <a:buFont typeface="Arial"/>
              <a:buChar char="•"/>
              <a:defRPr sz="2000" kern="1200">
                <a:solidFill>
                  <a:schemeClr val="tx1"/>
                </a:solidFill>
                <a:latin typeface="+mn-lt"/>
                <a:ea typeface="+mn-ea"/>
                <a:cs typeface="+mn-cs"/>
              </a:defRPr>
            </a:lvl7pPr>
            <a:lvl8pPr marL="3427396" indent="-228492" algn="l" defTabSz="456986" rtl="0" eaLnBrk="1" latinLnBrk="0" hangingPunct="1">
              <a:spcBef>
                <a:spcPct val="20000"/>
              </a:spcBef>
              <a:buFont typeface="Arial"/>
              <a:buChar char="•"/>
              <a:defRPr sz="2000" kern="1200">
                <a:solidFill>
                  <a:schemeClr val="tx1"/>
                </a:solidFill>
                <a:latin typeface="+mn-lt"/>
                <a:ea typeface="+mn-ea"/>
                <a:cs typeface="+mn-cs"/>
              </a:defRPr>
            </a:lvl8pPr>
            <a:lvl9pPr marL="3884382" indent="-228492" algn="l" defTabSz="456986"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69"/>
              </a:spcAft>
            </a:pPr>
            <a:r>
              <a:rPr lang="en-US" altLang="en-US" sz="1800" dirty="0">
                <a:latin typeface="Arial" panose="020B0604020202020204" pitchFamily="34" charset="0"/>
                <a:cs typeface="Arial" panose="020B0604020202020204" pitchFamily="34" charset="0"/>
              </a:rPr>
              <a:t>RVK is independent, proactive and has no conflicts of interest; 100% of our revenue comes from cash payments by our clients, and our Code of Ethics has been in place since the inception of the firm</a:t>
            </a:r>
          </a:p>
          <a:p>
            <a:pPr lvl="1">
              <a:spcBef>
                <a:spcPts val="0"/>
              </a:spcBef>
              <a:spcAft>
                <a:spcPts val="669"/>
              </a:spcAft>
            </a:pPr>
            <a:r>
              <a:rPr lang="en-US" altLang="en-US" sz="1600" dirty="0">
                <a:latin typeface="Arial" panose="020B0604020202020204" pitchFamily="34" charset="0"/>
                <a:cs typeface="Arial" panose="020B0604020202020204" pitchFamily="34" charset="0"/>
              </a:rPr>
              <a:t>No soft dollars</a:t>
            </a:r>
          </a:p>
          <a:p>
            <a:pPr lvl="1">
              <a:spcBef>
                <a:spcPts val="0"/>
              </a:spcBef>
              <a:spcAft>
                <a:spcPts val="669"/>
              </a:spcAft>
            </a:pPr>
            <a:r>
              <a:rPr lang="en-US" altLang="en-US" sz="1600" dirty="0">
                <a:latin typeface="Arial" panose="020B0604020202020204" pitchFamily="34" charset="0"/>
                <a:cs typeface="Arial" panose="020B0604020202020204" pitchFamily="34" charset="0"/>
              </a:rPr>
              <a:t>No proprietary asset management products</a:t>
            </a:r>
          </a:p>
          <a:p>
            <a:pPr lvl="1">
              <a:spcBef>
                <a:spcPts val="0"/>
              </a:spcBef>
              <a:spcAft>
                <a:spcPts val="669"/>
              </a:spcAft>
            </a:pPr>
            <a:r>
              <a:rPr lang="en-US" altLang="en-US" sz="1600" dirty="0">
                <a:latin typeface="Arial" panose="020B0604020202020204" pitchFamily="34" charset="0"/>
                <a:cs typeface="Arial" panose="020B0604020202020204" pitchFamily="34" charset="0"/>
              </a:rPr>
              <a:t>No services provided to investment managers </a:t>
            </a:r>
          </a:p>
          <a:p>
            <a:pPr>
              <a:spcBef>
                <a:spcPts val="0"/>
              </a:spcBef>
              <a:spcAft>
                <a:spcPts val="669"/>
              </a:spcAft>
            </a:pPr>
            <a:r>
              <a:rPr lang="en-US" altLang="en-US" sz="1800" dirty="0" smtClean="0">
                <a:latin typeface="Arial" panose="020B0604020202020204" pitchFamily="34" charset="0"/>
                <a:cs typeface="Arial" panose="020B0604020202020204" pitchFamily="34" charset="0"/>
              </a:rPr>
              <a:t>RVK </a:t>
            </a:r>
            <a:r>
              <a:rPr lang="en-US" altLang="en-US" sz="1800" dirty="0">
                <a:latin typeface="Arial" panose="020B0604020202020204" pitchFamily="34" charset="0"/>
                <a:cs typeface="Arial" panose="020B0604020202020204" pitchFamily="34" charset="0"/>
              </a:rPr>
              <a:t>is one of the top ten largest consultants as determined by </a:t>
            </a:r>
            <a:r>
              <a:rPr lang="en-US" altLang="en-US" sz="1800" i="1" dirty="0">
                <a:latin typeface="Arial" panose="020B0604020202020204" pitchFamily="34" charset="0"/>
                <a:cs typeface="Arial" panose="020B0604020202020204" pitchFamily="34" charset="0"/>
              </a:rPr>
              <a:t>Pensions &amp; Investments</a:t>
            </a:r>
          </a:p>
        </p:txBody>
      </p:sp>
      <p:sp>
        <p:nvSpPr>
          <p:cNvPr id="6" name="Rectangle 6"/>
          <p:cNvSpPr>
            <a:spLocks noChangeArrowheads="1"/>
          </p:cNvSpPr>
          <p:nvPr/>
        </p:nvSpPr>
        <p:spPr bwMode="auto">
          <a:xfrm>
            <a:off x="914404" y="4089480"/>
            <a:ext cx="3383280" cy="1645920"/>
          </a:xfrm>
          <a:prstGeom prst="rect">
            <a:avLst/>
          </a:prstGeom>
          <a:noFill/>
          <a:ln w="12700">
            <a:solidFill>
              <a:schemeClr val="tx2">
                <a:lumMod val="50000"/>
              </a:schemeClr>
            </a:solidFill>
            <a:miter lim="800000"/>
            <a:headEnd/>
            <a:tailEnd/>
          </a:ln>
          <a:effectLst/>
          <a:extLst>
            <a:ext uri="{909E8E84-426E-40dd-AFC4-6F175D3DCCD1}">
              <a14:hiddenFill xmlns:a14="http://schemas.microsoft.com/office/drawing/2010/main">
                <a:solidFill>
                  <a:srgbClr val="CC66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541" tIns="51272" rIns="102541" bIns="51272"/>
          <a:lstStyle>
            <a:lvl1pPr marL="342900" indent="-342900" eaLnBrk="0" hangingPunct="0">
              <a:spcBef>
                <a:spcPct val="20000"/>
              </a:spcBef>
              <a:buClr>
                <a:schemeClr val="tx2"/>
              </a:buClr>
              <a:buSzPct val="90000"/>
              <a:buFont typeface="Wingdings" pitchFamily="2" charset="2"/>
              <a:buBlip>
                <a:blip r:embed="rId3"/>
              </a:buBlip>
              <a:defRPr sz="2000" b="1">
                <a:solidFill>
                  <a:srgbClr val="080808"/>
                </a:solidFill>
                <a:latin typeface="Times New Roman" pitchFamily="18" charset="0"/>
              </a:defRPr>
            </a:lvl1pPr>
            <a:lvl2pPr marL="742950" indent="-285750" eaLnBrk="0" hangingPunct="0">
              <a:spcBef>
                <a:spcPct val="20000"/>
              </a:spcBef>
              <a:buBlip>
                <a:blip r:embed="rId4"/>
              </a:buBlip>
              <a:defRPr>
                <a:solidFill>
                  <a:schemeClr val="bg2"/>
                </a:solidFill>
                <a:latin typeface="Times New Roman" pitchFamily="18" charset="0"/>
              </a:defRPr>
            </a:lvl2pPr>
            <a:lvl3pPr marL="1143000" indent="-228600" eaLnBrk="0" hangingPunct="0">
              <a:spcBef>
                <a:spcPct val="20000"/>
              </a:spcBef>
              <a:buClr>
                <a:srgbClr val="71BB96"/>
              </a:buClr>
              <a:buBlip>
                <a:blip r:embed="rId4"/>
              </a:buBlip>
              <a:defRPr sz="1600">
                <a:solidFill>
                  <a:schemeClr val="bg2"/>
                </a:solidFill>
                <a:latin typeface="Times New Roman" pitchFamily="18" charset="0"/>
              </a:defRPr>
            </a:lvl3pPr>
            <a:lvl4pPr marL="1600200" indent="-228600" eaLnBrk="0" hangingPunct="0">
              <a:spcBef>
                <a:spcPct val="20000"/>
              </a:spcBef>
              <a:buClr>
                <a:srgbClr val="71BB96"/>
              </a:buClr>
              <a:buBlip>
                <a:blip r:embed="rId4"/>
              </a:buBlip>
              <a:defRPr sz="1400">
                <a:solidFill>
                  <a:schemeClr val="bg2"/>
                </a:solidFill>
                <a:latin typeface="Times New Roman" pitchFamily="18" charset="0"/>
              </a:defRPr>
            </a:lvl4pPr>
            <a:lvl5pPr marL="2057400" indent="-228600" eaLnBrk="0" hangingPunct="0">
              <a:spcBef>
                <a:spcPct val="20000"/>
              </a:spcBef>
              <a:buClr>
                <a:srgbClr val="71BB96"/>
              </a:buClr>
              <a:buBlip>
                <a:blip r:embed="rId4"/>
              </a:buBlip>
              <a:defRPr sz="1200">
                <a:solidFill>
                  <a:schemeClr val="bg2"/>
                </a:solidFill>
                <a:latin typeface="Times New Roman" pitchFamily="18" charset="0"/>
              </a:defRPr>
            </a:lvl5pPr>
            <a:lvl6pPr marL="25146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6pPr>
            <a:lvl7pPr marL="29718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7pPr>
            <a:lvl8pPr marL="34290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8pPr>
            <a:lvl9pPr marL="38862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9pPr>
          </a:lstStyle>
          <a:p>
            <a:pPr marL="404624" indent="-287203" eaLnBrk="1" hangingPunct="1">
              <a:spcBef>
                <a:spcPct val="0"/>
              </a:spcBef>
              <a:buClr>
                <a:srgbClr val="005542"/>
              </a:buClr>
              <a:buSzTx/>
              <a:buFont typeface="Wingdings" panose="05000000000000000000" pitchFamily="2" charset="2"/>
              <a:buChar char="§"/>
            </a:pPr>
            <a:endParaRPr lang="en-US" altLang="en-US" sz="1200" b="0" dirty="0">
              <a:solidFill>
                <a:schemeClr val="tx1"/>
              </a:solidFill>
              <a:latin typeface="Arial" panose="020B0604020202020204" pitchFamily="34" charset="0"/>
              <a:cs typeface="Arial" panose="020B0604020202020204" pitchFamily="34" charset="0"/>
            </a:endParaRPr>
          </a:p>
          <a:p>
            <a:pPr marL="404624" indent="-287203" eaLnBrk="1" hangingPunct="1">
              <a:spcBef>
                <a:spcPct val="0"/>
              </a:spcBef>
              <a:buClr>
                <a:srgbClr val="005542"/>
              </a:buClr>
              <a:buSzTx/>
              <a:buFont typeface="Wingdings" panose="05000000000000000000" pitchFamily="2" charset="2"/>
              <a:buChar char="§"/>
            </a:pPr>
            <a:endParaRPr lang="en-US" altLang="en-US" sz="1200" b="0" dirty="0">
              <a:solidFill>
                <a:schemeClr val="tx1"/>
              </a:solidFill>
              <a:latin typeface="Arial" panose="020B0604020202020204" pitchFamily="34" charset="0"/>
              <a:cs typeface="Arial" panose="020B0604020202020204" pitchFamily="34" charset="0"/>
            </a:endParaRPr>
          </a:p>
          <a:p>
            <a:pPr marL="404624" indent="-287203" eaLnBrk="1" hangingPunct="1">
              <a:spcBef>
                <a:spcPts val="500"/>
              </a:spcBef>
              <a:buClr>
                <a:srgbClr val="005542"/>
              </a:buClr>
              <a:buSzTx/>
              <a:buFont typeface="Wingdings" panose="05000000000000000000" pitchFamily="2" charset="2"/>
              <a:buChar char="§"/>
            </a:pPr>
            <a:r>
              <a:rPr lang="en-US" altLang="en-US" sz="1200" b="0" dirty="0">
                <a:solidFill>
                  <a:schemeClr val="tx1"/>
                </a:solidFill>
                <a:latin typeface="Arial" panose="020B0604020202020204" pitchFamily="34" charset="0"/>
                <a:cs typeface="Arial" panose="020B0604020202020204" pitchFamily="34" charset="0"/>
              </a:rPr>
              <a:t>Portland, OR – Central Operations</a:t>
            </a:r>
          </a:p>
          <a:p>
            <a:pPr marL="404624" indent="-287203" eaLnBrk="1" hangingPunct="1">
              <a:spcBef>
                <a:spcPct val="0"/>
              </a:spcBef>
              <a:buClr>
                <a:srgbClr val="005542"/>
              </a:buClr>
              <a:buSzTx/>
              <a:buFont typeface="Wingdings" panose="05000000000000000000" pitchFamily="2" charset="2"/>
              <a:buChar char="§"/>
            </a:pPr>
            <a:r>
              <a:rPr lang="en-US" altLang="en-US" sz="1200" b="0" dirty="0">
                <a:solidFill>
                  <a:schemeClr val="tx1"/>
                </a:solidFill>
                <a:latin typeface="Arial" panose="020B0604020202020204" pitchFamily="34" charset="0"/>
                <a:cs typeface="Arial" panose="020B0604020202020204" pitchFamily="34" charset="0"/>
              </a:rPr>
              <a:t>New York, NY</a:t>
            </a:r>
          </a:p>
          <a:p>
            <a:pPr marL="404624" indent="-287203" eaLnBrk="1" hangingPunct="1">
              <a:spcBef>
                <a:spcPct val="0"/>
              </a:spcBef>
              <a:buClr>
                <a:srgbClr val="005542"/>
              </a:buClr>
              <a:buSzTx/>
              <a:buFont typeface="Wingdings" panose="05000000000000000000" pitchFamily="2" charset="2"/>
              <a:buChar char="§"/>
            </a:pPr>
            <a:r>
              <a:rPr lang="en-US" altLang="en-US" sz="1200" b="0" dirty="0">
                <a:solidFill>
                  <a:schemeClr val="tx1"/>
                </a:solidFill>
                <a:latin typeface="Arial" panose="020B0604020202020204" pitchFamily="34" charset="0"/>
                <a:cs typeface="Arial" panose="020B0604020202020204" pitchFamily="34" charset="0"/>
              </a:rPr>
              <a:t>Chicago, IL</a:t>
            </a:r>
          </a:p>
          <a:p>
            <a:pPr marL="117420" indent="0" eaLnBrk="1" hangingPunct="1">
              <a:spcBef>
                <a:spcPct val="0"/>
              </a:spcBef>
              <a:buClr>
                <a:srgbClr val="005542"/>
              </a:buClr>
              <a:buSzTx/>
              <a:buNone/>
            </a:pPr>
            <a:endParaRPr lang="en-US" altLang="en-US" sz="1200" b="0" dirty="0">
              <a:solidFill>
                <a:schemeClr val="tx1"/>
              </a:solidFill>
              <a:latin typeface="Arial" panose="020B0604020202020204" pitchFamily="34" charset="0"/>
              <a:cs typeface="Arial" panose="020B0604020202020204" pitchFamily="34" charset="0"/>
            </a:endParaRPr>
          </a:p>
        </p:txBody>
      </p:sp>
      <p:sp>
        <p:nvSpPr>
          <p:cNvPr id="7" name="Rectangle 4"/>
          <p:cNvSpPr>
            <a:spLocks noChangeArrowheads="1"/>
          </p:cNvSpPr>
          <p:nvPr/>
        </p:nvSpPr>
        <p:spPr bwMode="auto">
          <a:xfrm>
            <a:off x="922536" y="4109258"/>
            <a:ext cx="3364992" cy="395817"/>
          </a:xfrm>
          <a:prstGeom prst="rect">
            <a:avLst/>
          </a:prstGeom>
          <a:solidFill>
            <a:schemeClr val="accent1"/>
          </a:solidFill>
          <a:ln w="12700" algn="ctr">
            <a:noFill/>
            <a:miter lim="800000"/>
            <a:headEnd/>
            <a:tailEnd/>
          </a:ln>
          <a:effectLst/>
          <a:extLst/>
        </p:spPr>
        <p:txBody>
          <a:bodyPr wrap="none" lIns="102541" tIns="51272" rIns="102541" bIns="51272" anchor="ctr"/>
          <a:lstStyle>
            <a:lvl1pPr eaLnBrk="0" hangingPunct="0">
              <a:spcBef>
                <a:spcPct val="20000"/>
              </a:spcBef>
              <a:buClr>
                <a:schemeClr val="tx2"/>
              </a:buClr>
              <a:buSzPct val="90000"/>
              <a:buFont typeface="Wingdings" pitchFamily="2" charset="2"/>
              <a:buBlip>
                <a:blip r:embed="rId3"/>
              </a:buBlip>
              <a:defRPr sz="2000" b="1">
                <a:solidFill>
                  <a:srgbClr val="080808"/>
                </a:solidFill>
                <a:latin typeface="Times New Roman" pitchFamily="18" charset="0"/>
              </a:defRPr>
            </a:lvl1pPr>
            <a:lvl2pPr marL="742950" indent="-285750" eaLnBrk="0" hangingPunct="0">
              <a:spcBef>
                <a:spcPct val="20000"/>
              </a:spcBef>
              <a:buBlip>
                <a:blip r:embed="rId4"/>
              </a:buBlip>
              <a:defRPr>
                <a:solidFill>
                  <a:schemeClr val="bg2"/>
                </a:solidFill>
                <a:latin typeface="Times New Roman" pitchFamily="18" charset="0"/>
              </a:defRPr>
            </a:lvl2pPr>
            <a:lvl3pPr marL="1143000" indent="-228600" eaLnBrk="0" hangingPunct="0">
              <a:spcBef>
                <a:spcPct val="20000"/>
              </a:spcBef>
              <a:buClr>
                <a:srgbClr val="71BB96"/>
              </a:buClr>
              <a:buBlip>
                <a:blip r:embed="rId4"/>
              </a:buBlip>
              <a:defRPr sz="1600">
                <a:solidFill>
                  <a:schemeClr val="bg2"/>
                </a:solidFill>
                <a:latin typeface="Times New Roman" pitchFamily="18" charset="0"/>
              </a:defRPr>
            </a:lvl3pPr>
            <a:lvl4pPr marL="1600200" indent="-228600" eaLnBrk="0" hangingPunct="0">
              <a:spcBef>
                <a:spcPct val="20000"/>
              </a:spcBef>
              <a:buClr>
                <a:srgbClr val="71BB96"/>
              </a:buClr>
              <a:buBlip>
                <a:blip r:embed="rId4"/>
              </a:buBlip>
              <a:defRPr sz="1400">
                <a:solidFill>
                  <a:schemeClr val="bg2"/>
                </a:solidFill>
                <a:latin typeface="Times New Roman" pitchFamily="18" charset="0"/>
              </a:defRPr>
            </a:lvl4pPr>
            <a:lvl5pPr marL="2057400" indent="-228600" eaLnBrk="0" hangingPunct="0">
              <a:spcBef>
                <a:spcPct val="20000"/>
              </a:spcBef>
              <a:buClr>
                <a:srgbClr val="71BB96"/>
              </a:buClr>
              <a:buBlip>
                <a:blip r:embed="rId4"/>
              </a:buBlip>
              <a:defRPr sz="1200">
                <a:solidFill>
                  <a:schemeClr val="bg2"/>
                </a:solidFill>
                <a:latin typeface="Times New Roman" pitchFamily="18" charset="0"/>
              </a:defRPr>
            </a:lvl5pPr>
            <a:lvl6pPr marL="25146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6pPr>
            <a:lvl7pPr marL="29718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7pPr>
            <a:lvl8pPr marL="34290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8pPr>
            <a:lvl9pPr marL="38862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9pPr>
          </a:lstStyle>
          <a:p>
            <a:pPr algn="ctr" eaLnBrk="1" hangingPunct="1">
              <a:spcBef>
                <a:spcPct val="50000"/>
              </a:spcBef>
              <a:buClrTx/>
              <a:buSzTx/>
              <a:buFontTx/>
              <a:buNone/>
            </a:pPr>
            <a:r>
              <a:rPr lang="en-US" altLang="en-US" sz="1400" dirty="0">
                <a:solidFill>
                  <a:srgbClr val="FFFFFF"/>
                </a:solidFill>
                <a:latin typeface="Arial" panose="020B0604020202020204" pitchFamily="34" charset="0"/>
                <a:cs typeface="Arial" panose="020B0604020202020204" pitchFamily="34" charset="0"/>
              </a:rPr>
              <a:t>National Firm</a:t>
            </a:r>
          </a:p>
        </p:txBody>
      </p:sp>
      <p:sp>
        <p:nvSpPr>
          <p:cNvPr id="8" name="Rectangle 9"/>
          <p:cNvSpPr>
            <a:spLocks noChangeArrowheads="1"/>
          </p:cNvSpPr>
          <p:nvPr/>
        </p:nvSpPr>
        <p:spPr bwMode="auto">
          <a:xfrm>
            <a:off x="5760720" y="4089480"/>
            <a:ext cx="3383280" cy="1645920"/>
          </a:xfrm>
          <a:prstGeom prst="rect">
            <a:avLst/>
          </a:prstGeom>
          <a:noFill/>
          <a:ln w="12700">
            <a:solidFill>
              <a:schemeClr val="tx2">
                <a:lumMod val="50000"/>
              </a:schemeClr>
            </a:solidFill>
            <a:miter lim="800000"/>
            <a:headEnd/>
            <a:tailEnd/>
          </a:ln>
          <a:effectLst/>
          <a:extLst>
            <a:ext uri="{909E8E84-426E-40dd-AFC4-6F175D3DCCD1}">
              <a14:hiddenFill xmlns:a14="http://schemas.microsoft.com/office/drawing/2010/main">
                <a:solidFill>
                  <a:srgbClr val="CC66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541" tIns="51272" rIns="102541" bIns="51272"/>
          <a:lstStyle>
            <a:lvl1pPr marL="342900" indent="-342900" eaLnBrk="0" hangingPunct="0">
              <a:spcBef>
                <a:spcPct val="20000"/>
              </a:spcBef>
              <a:buClr>
                <a:schemeClr val="tx2"/>
              </a:buClr>
              <a:buSzPct val="90000"/>
              <a:buFont typeface="Wingdings" pitchFamily="2" charset="2"/>
              <a:buBlip>
                <a:blip r:embed="rId3"/>
              </a:buBlip>
              <a:defRPr sz="2000" b="1">
                <a:solidFill>
                  <a:srgbClr val="080808"/>
                </a:solidFill>
                <a:latin typeface="Times New Roman" pitchFamily="18" charset="0"/>
              </a:defRPr>
            </a:lvl1pPr>
            <a:lvl2pPr marL="742950" indent="-285750" eaLnBrk="0" hangingPunct="0">
              <a:spcBef>
                <a:spcPct val="20000"/>
              </a:spcBef>
              <a:buBlip>
                <a:blip r:embed="rId4"/>
              </a:buBlip>
              <a:defRPr>
                <a:solidFill>
                  <a:schemeClr val="bg2"/>
                </a:solidFill>
                <a:latin typeface="Times New Roman" pitchFamily="18" charset="0"/>
              </a:defRPr>
            </a:lvl2pPr>
            <a:lvl3pPr marL="1143000" indent="-228600" eaLnBrk="0" hangingPunct="0">
              <a:spcBef>
                <a:spcPct val="20000"/>
              </a:spcBef>
              <a:buClr>
                <a:srgbClr val="71BB96"/>
              </a:buClr>
              <a:buBlip>
                <a:blip r:embed="rId4"/>
              </a:buBlip>
              <a:defRPr sz="1600">
                <a:solidFill>
                  <a:schemeClr val="bg2"/>
                </a:solidFill>
                <a:latin typeface="Times New Roman" pitchFamily="18" charset="0"/>
              </a:defRPr>
            </a:lvl3pPr>
            <a:lvl4pPr marL="1600200" indent="-228600" eaLnBrk="0" hangingPunct="0">
              <a:spcBef>
                <a:spcPct val="20000"/>
              </a:spcBef>
              <a:buClr>
                <a:srgbClr val="71BB96"/>
              </a:buClr>
              <a:buBlip>
                <a:blip r:embed="rId4"/>
              </a:buBlip>
              <a:defRPr sz="1400">
                <a:solidFill>
                  <a:schemeClr val="bg2"/>
                </a:solidFill>
                <a:latin typeface="Times New Roman" pitchFamily="18" charset="0"/>
              </a:defRPr>
            </a:lvl4pPr>
            <a:lvl5pPr marL="2057400" indent="-228600" eaLnBrk="0" hangingPunct="0">
              <a:spcBef>
                <a:spcPct val="20000"/>
              </a:spcBef>
              <a:buClr>
                <a:srgbClr val="71BB96"/>
              </a:buClr>
              <a:buBlip>
                <a:blip r:embed="rId4"/>
              </a:buBlip>
              <a:defRPr sz="1200">
                <a:solidFill>
                  <a:schemeClr val="bg2"/>
                </a:solidFill>
                <a:latin typeface="Times New Roman" pitchFamily="18" charset="0"/>
              </a:defRPr>
            </a:lvl5pPr>
            <a:lvl6pPr marL="25146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6pPr>
            <a:lvl7pPr marL="29718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7pPr>
            <a:lvl8pPr marL="34290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8pPr>
            <a:lvl9pPr marL="38862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9pPr>
          </a:lstStyle>
          <a:p>
            <a:pPr marL="404624" indent="-287203" eaLnBrk="1" hangingPunct="1">
              <a:spcBef>
                <a:spcPct val="0"/>
              </a:spcBef>
              <a:buClr>
                <a:srgbClr val="005542"/>
              </a:buClr>
              <a:buSzTx/>
              <a:buFont typeface="Wingdings" panose="05000000000000000000" pitchFamily="2" charset="2"/>
              <a:buChar char="§"/>
            </a:pPr>
            <a:endParaRPr lang="en-US" altLang="en-US" sz="1200" b="0" dirty="0">
              <a:solidFill>
                <a:schemeClr val="tx1"/>
              </a:solidFill>
              <a:latin typeface="Arial" panose="020B0604020202020204" pitchFamily="34" charset="0"/>
              <a:cs typeface="Arial" panose="020B0604020202020204" pitchFamily="34" charset="0"/>
            </a:endParaRPr>
          </a:p>
          <a:p>
            <a:pPr marL="404624" indent="-287203" eaLnBrk="1" hangingPunct="1">
              <a:spcBef>
                <a:spcPct val="0"/>
              </a:spcBef>
              <a:buClr>
                <a:srgbClr val="005542"/>
              </a:buClr>
              <a:buSzTx/>
              <a:buFont typeface="Wingdings" panose="05000000000000000000" pitchFamily="2" charset="2"/>
              <a:buChar char="§"/>
            </a:pPr>
            <a:endParaRPr lang="en-US" altLang="en-US" sz="1200" b="0" dirty="0">
              <a:solidFill>
                <a:schemeClr val="tx1"/>
              </a:solidFill>
              <a:latin typeface="Arial" panose="020B0604020202020204" pitchFamily="34" charset="0"/>
              <a:cs typeface="Arial" panose="020B0604020202020204" pitchFamily="34" charset="0"/>
            </a:endParaRPr>
          </a:p>
          <a:p>
            <a:pPr marL="404624" indent="-287203" eaLnBrk="1" hangingPunct="1">
              <a:spcBef>
                <a:spcPts val="500"/>
              </a:spcBef>
              <a:buClr>
                <a:srgbClr val="005542"/>
              </a:buClr>
              <a:buSzTx/>
              <a:buFont typeface="Wingdings" panose="05000000000000000000" pitchFamily="2" charset="2"/>
              <a:buChar char="§"/>
            </a:pPr>
            <a:r>
              <a:rPr lang="en-US" altLang="en-US" sz="1200" b="0" dirty="0">
                <a:solidFill>
                  <a:schemeClr val="tx1"/>
                </a:solidFill>
                <a:latin typeface="Arial" panose="020B0604020202020204" pitchFamily="34" charset="0"/>
                <a:cs typeface="Arial" panose="020B0604020202020204" pitchFamily="34" charset="0"/>
              </a:rPr>
              <a:t>100% Employee Owned</a:t>
            </a:r>
          </a:p>
          <a:p>
            <a:pPr marL="404624" indent="-287203" eaLnBrk="1" hangingPunct="1">
              <a:spcBef>
                <a:spcPct val="0"/>
              </a:spcBef>
              <a:buClr>
                <a:srgbClr val="005542"/>
              </a:buClr>
              <a:buSzTx/>
              <a:buFont typeface="Wingdings" panose="05000000000000000000" pitchFamily="2" charset="2"/>
              <a:buChar char="§"/>
            </a:pPr>
            <a:r>
              <a:rPr lang="en-US" altLang="en-US" sz="1200" b="0" dirty="0">
                <a:solidFill>
                  <a:schemeClr val="tx1"/>
                </a:solidFill>
                <a:latin typeface="Arial" panose="020B0604020202020204" pitchFamily="34" charset="0"/>
                <a:cs typeface="Arial" panose="020B0604020202020204" pitchFamily="34" charset="0"/>
              </a:rPr>
              <a:t>18 Employee Principals</a:t>
            </a:r>
          </a:p>
          <a:p>
            <a:pPr marL="404624" indent="-287203" eaLnBrk="1" hangingPunct="1">
              <a:spcBef>
                <a:spcPct val="0"/>
              </a:spcBef>
              <a:buClr>
                <a:srgbClr val="005542"/>
              </a:buClr>
              <a:buSzTx/>
              <a:buFont typeface="Wingdings" panose="05000000000000000000" pitchFamily="2" charset="2"/>
              <a:buChar char="§"/>
            </a:pPr>
            <a:r>
              <a:rPr lang="en-US" altLang="en-US" sz="1200" b="0" dirty="0">
                <a:solidFill>
                  <a:schemeClr val="tx1"/>
                </a:solidFill>
                <a:latin typeface="Arial" panose="020B0604020202020204" pitchFamily="34" charset="0"/>
                <a:cs typeface="Arial" panose="020B0604020202020204" pitchFamily="34" charset="0"/>
              </a:rPr>
              <a:t>Seven-Member Board of </a:t>
            </a:r>
            <a:r>
              <a:rPr lang="en-US" altLang="en-US" sz="1200" b="0" dirty="0" smtClean="0">
                <a:solidFill>
                  <a:schemeClr val="tx1"/>
                </a:solidFill>
                <a:latin typeface="Arial" panose="020B0604020202020204" pitchFamily="34" charset="0"/>
                <a:cs typeface="Arial" panose="020B0604020202020204" pitchFamily="34" charset="0"/>
              </a:rPr>
              <a:t>Directors</a:t>
            </a:r>
          </a:p>
          <a:p>
            <a:pPr marL="404624" indent="-287203" eaLnBrk="1" hangingPunct="1">
              <a:spcBef>
                <a:spcPct val="0"/>
              </a:spcBef>
              <a:buClr>
                <a:srgbClr val="005542"/>
              </a:buClr>
              <a:buSzTx/>
              <a:buFont typeface="Wingdings" panose="05000000000000000000" pitchFamily="2" charset="2"/>
              <a:buChar char="§"/>
            </a:pPr>
            <a:r>
              <a:rPr lang="en-US" altLang="en-US" sz="1200" b="0" dirty="0" smtClean="0">
                <a:solidFill>
                  <a:schemeClr val="tx1"/>
                </a:solidFill>
                <a:latin typeface="Arial" panose="020B0604020202020204" pitchFamily="34" charset="0"/>
                <a:cs typeface="Arial" panose="020B0604020202020204" pitchFamily="34" charset="0"/>
              </a:rPr>
              <a:t>109 Employees</a:t>
            </a:r>
            <a:endParaRPr lang="en-US" altLang="en-US" sz="1200" b="0" dirty="0">
              <a:solidFill>
                <a:schemeClr val="tx1"/>
              </a:solidFill>
              <a:latin typeface="Arial" panose="020B0604020202020204" pitchFamily="34" charset="0"/>
              <a:cs typeface="Arial" panose="020B0604020202020204" pitchFamily="34" charset="0"/>
            </a:endParaRPr>
          </a:p>
        </p:txBody>
      </p:sp>
      <p:sp>
        <p:nvSpPr>
          <p:cNvPr id="9" name="Rectangle 7"/>
          <p:cNvSpPr>
            <a:spLocks noChangeArrowheads="1"/>
          </p:cNvSpPr>
          <p:nvPr/>
        </p:nvSpPr>
        <p:spPr bwMode="auto">
          <a:xfrm>
            <a:off x="5779489" y="4109258"/>
            <a:ext cx="3364992" cy="395817"/>
          </a:xfrm>
          <a:prstGeom prst="rect">
            <a:avLst/>
          </a:prstGeom>
          <a:solidFill>
            <a:srgbClr val="00AEEF"/>
          </a:solidFill>
          <a:ln w="12700" algn="ctr">
            <a:noFill/>
            <a:miter lim="800000"/>
            <a:headEnd/>
            <a:tailEnd/>
          </a:ln>
          <a:effectLst/>
          <a:extLst/>
        </p:spPr>
        <p:txBody>
          <a:bodyPr wrap="none" lIns="102541" tIns="51272" rIns="102541" bIns="51272" anchor="ctr"/>
          <a:lstStyle/>
          <a:p>
            <a:pPr algn="ctr">
              <a:spcBef>
                <a:spcPct val="50000"/>
              </a:spcBef>
            </a:pPr>
            <a:r>
              <a:rPr lang="en-US" altLang="en-US" sz="1400" dirty="0">
                <a:solidFill>
                  <a:srgbClr val="FFFFFF"/>
                </a:solidFill>
                <a:latin typeface="Arial" panose="020B0604020202020204" pitchFamily="34" charset="0"/>
                <a:cs typeface="Arial" panose="020B0604020202020204" pitchFamily="34" charset="0"/>
              </a:rPr>
              <a:t>Ownership Structure</a:t>
            </a:r>
          </a:p>
        </p:txBody>
      </p:sp>
      <p:sp>
        <p:nvSpPr>
          <p:cNvPr id="10" name="Rectangle 12"/>
          <p:cNvSpPr>
            <a:spLocks noChangeArrowheads="1"/>
          </p:cNvSpPr>
          <p:nvPr/>
        </p:nvSpPr>
        <p:spPr bwMode="auto">
          <a:xfrm>
            <a:off x="3337561" y="5467896"/>
            <a:ext cx="3383280" cy="1554480"/>
          </a:xfrm>
          <a:prstGeom prst="rect">
            <a:avLst/>
          </a:prstGeom>
          <a:solidFill>
            <a:schemeClr val="bg1"/>
          </a:solidFill>
          <a:ln w="12700">
            <a:solidFill>
              <a:schemeClr val="tx2">
                <a:lumMod val="50000"/>
              </a:schemeClr>
            </a:solidFill>
            <a:miter lim="800000"/>
            <a:headEnd/>
            <a:tailEnd/>
          </a:ln>
          <a:effectLst/>
          <a:extLst/>
        </p:spPr>
        <p:txBody>
          <a:bodyPr lIns="102541" tIns="51272" rIns="102541" bIns="51272"/>
          <a:lstStyle>
            <a:lvl1pPr marL="342900" indent="-342900" eaLnBrk="0" hangingPunct="0">
              <a:spcBef>
                <a:spcPct val="20000"/>
              </a:spcBef>
              <a:buClr>
                <a:schemeClr val="tx2"/>
              </a:buClr>
              <a:buSzPct val="90000"/>
              <a:buFont typeface="Wingdings" pitchFamily="2" charset="2"/>
              <a:buBlip>
                <a:blip r:embed="rId3"/>
              </a:buBlip>
              <a:defRPr sz="2000" b="1">
                <a:solidFill>
                  <a:srgbClr val="080808"/>
                </a:solidFill>
                <a:latin typeface="Times New Roman" pitchFamily="18" charset="0"/>
              </a:defRPr>
            </a:lvl1pPr>
            <a:lvl2pPr marL="742950" indent="-285750" eaLnBrk="0" hangingPunct="0">
              <a:spcBef>
                <a:spcPct val="20000"/>
              </a:spcBef>
              <a:buBlip>
                <a:blip r:embed="rId4"/>
              </a:buBlip>
              <a:defRPr>
                <a:solidFill>
                  <a:schemeClr val="bg2"/>
                </a:solidFill>
                <a:latin typeface="Times New Roman" pitchFamily="18" charset="0"/>
              </a:defRPr>
            </a:lvl2pPr>
            <a:lvl3pPr marL="1143000" indent="-228600" eaLnBrk="0" hangingPunct="0">
              <a:spcBef>
                <a:spcPct val="20000"/>
              </a:spcBef>
              <a:buClr>
                <a:srgbClr val="71BB96"/>
              </a:buClr>
              <a:buBlip>
                <a:blip r:embed="rId4"/>
              </a:buBlip>
              <a:defRPr sz="1600">
                <a:solidFill>
                  <a:schemeClr val="bg2"/>
                </a:solidFill>
                <a:latin typeface="Times New Roman" pitchFamily="18" charset="0"/>
              </a:defRPr>
            </a:lvl3pPr>
            <a:lvl4pPr marL="1600200" indent="-228600" eaLnBrk="0" hangingPunct="0">
              <a:spcBef>
                <a:spcPct val="20000"/>
              </a:spcBef>
              <a:buClr>
                <a:srgbClr val="71BB96"/>
              </a:buClr>
              <a:buBlip>
                <a:blip r:embed="rId4"/>
              </a:buBlip>
              <a:defRPr sz="1400">
                <a:solidFill>
                  <a:schemeClr val="bg2"/>
                </a:solidFill>
                <a:latin typeface="Times New Roman" pitchFamily="18" charset="0"/>
              </a:defRPr>
            </a:lvl4pPr>
            <a:lvl5pPr marL="2057400" indent="-228600" eaLnBrk="0" hangingPunct="0">
              <a:spcBef>
                <a:spcPct val="20000"/>
              </a:spcBef>
              <a:buClr>
                <a:srgbClr val="71BB96"/>
              </a:buClr>
              <a:buBlip>
                <a:blip r:embed="rId4"/>
              </a:buBlip>
              <a:defRPr sz="1200">
                <a:solidFill>
                  <a:schemeClr val="bg2"/>
                </a:solidFill>
                <a:latin typeface="Times New Roman" pitchFamily="18" charset="0"/>
              </a:defRPr>
            </a:lvl5pPr>
            <a:lvl6pPr marL="25146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6pPr>
            <a:lvl7pPr marL="29718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7pPr>
            <a:lvl8pPr marL="34290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8pPr>
            <a:lvl9pPr marL="38862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9pPr>
          </a:lstStyle>
          <a:p>
            <a:pPr marL="404624" indent="-287203" eaLnBrk="1" hangingPunct="1">
              <a:spcBef>
                <a:spcPct val="0"/>
              </a:spcBef>
              <a:buClr>
                <a:srgbClr val="005542"/>
              </a:buClr>
              <a:buSzTx/>
              <a:buFont typeface="Wingdings" panose="05000000000000000000" pitchFamily="2" charset="2"/>
              <a:buChar char="§"/>
            </a:pPr>
            <a:endParaRPr lang="en-US" altLang="en-US" sz="1200" b="0" dirty="0">
              <a:solidFill>
                <a:schemeClr val="tx1"/>
              </a:solidFill>
              <a:latin typeface="Arial" panose="020B0604020202020204" pitchFamily="34" charset="0"/>
              <a:cs typeface="Arial" panose="020B0604020202020204" pitchFamily="34" charset="0"/>
            </a:endParaRPr>
          </a:p>
          <a:p>
            <a:pPr marL="404624" indent="-287203" eaLnBrk="1" hangingPunct="1">
              <a:spcBef>
                <a:spcPct val="0"/>
              </a:spcBef>
              <a:buClr>
                <a:srgbClr val="005542"/>
              </a:buClr>
              <a:buSzTx/>
              <a:buFont typeface="Wingdings" panose="05000000000000000000" pitchFamily="2" charset="2"/>
              <a:buChar char="§"/>
            </a:pPr>
            <a:endParaRPr lang="en-US" altLang="en-US" sz="1200" b="0" dirty="0">
              <a:solidFill>
                <a:schemeClr val="tx1"/>
              </a:solidFill>
              <a:latin typeface="Arial" panose="020B0604020202020204" pitchFamily="34" charset="0"/>
              <a:cs typeface="Arial" panose="020B0604020202020204" pitchFamily="34" charset="0"/>
            </a:endParaRPr>
          </a:p>
          <a:p>
            <a:pPr marL="404624" indent="-287203" eaLnBrk="1" hangingPunct="1">
              <a:spcBef>
                <a:spcPts val="500"/>
              </a:spcBef>
              <a:buClr>
                <a:srgbClr val="005542"/>
              </a:buClr>
              <a:buSzTx/>
              <a:buFont typeface="Wingdings" panose="05000000000000000000" pitchFamily="2" charset="2"/>
              <a:buChar char="§"/>
            </a:pPr>
            <a:r>
              <a:rPr lang="en-US" altLang="en-US" sz="1200" b="0" dirty="0">
                <a:solidFill>
                  <a:schemeClr val="tx1"/>
                </a:solidFill>
                <a:latin typeface="Arial" panose="020B0604020202020204" pitchFamily="34" charset="0"/>
                <a:cs typeface="Arial" panose="020B0604020202020204" pitchFamily="34" charset="0"/>
              </a:rPr>
              <a:t>400+ client plans nationally </a:t>
            </a:r>
          </a:p>
          <a:p>
            <a:pPr marL="404624" indent="-287203" eaLnBrk="1" hangingPunct="1">
              <a:spcBef>
                <a:spcPct val="0"/>
              </a:spcBef>
              <a:buClr>
                <a:srgbClr val="005542"/>
              </a:buClr>
              <a:buSzTx/>
              <a:buFont typeface="Wingdings" panose="05000000000000000000" pitchFamily="2" charset="2"/>
              <a:buChar char="§"/>
            </a:pPr>
            <a:r>
              <a:rPr lang="en-US" altLang="en-US" sz="1200" b="0" dirty="0">
                <a:solidFill>
                  <a:schemeClr val="tx1"/>
                </a:solidFill>
                <a:latin typeface="Arial" panose="020B0604020202020204" pitchFamily="34" charset="0"/>
                <a:cs typeface="Arial" panose="020B0604020202020204" pitchFamily="34" charset="0"/>
              </a:rPr>
              <a:t>Various account sizes and client types</a:t>
            </a:r>
          </a:p>
          <a:p>
            <a:pPr marL="404624" indent="-287203" eaLnBrk="1" hangingPunct="1">
              <a:spcBef>
                <a:spcPct val="0"/>
              </a:spcBef>
              <a:buClr>
                <a:srgbClr val="005542"/>
              </a:buClr>
              <a:buSzTx/>
              <a:buFont typeface="Wingdings" panose="05000000000000000000" pitchFamily="2" charset="2"/>
              <a:buChar char="§"/>
            </a:pPr>
            <a:r>
              <a:rPr lang="en-US" altLang="en-US" sz="1200" b="0" dirty="0">
                <a:solidFill>
                  <a:schemeClr val="tx1"/>
                </a:solidFill>
                <a:latin typeface="Arial" panose="020B0604020202020204" pitchFamily="34" charset="0"/>
                <a:cs typeface="Arial" panose="020B0604020202020204" pitchFamily="34" charset="0"/>
              </a:rPr>
              <a:t>Over $1 trillion in assets under advisement</a:t>
            </a:r>
          </a:p>
        </p:txBody>
      </p:sp>
      <p:sp>
        <p:nvSpPr>
          <p:cNvPr id="11" name="Rectangle 10"/>
          <p:cNvSpPr>
            <a:spLocks noChangeArrowheads="1"/>
          </p:cNvSpPr>
          <p:nvPr/>
        </p:nvSpPr>
        <p:spPr bwMode="auto">
          <a:xfrm>
            <a:off x="3356329" y="5477041"/>
            <a:ext cx="3364992" cy="395817"/>
          </a:xfrm>
          <a:prstGeom prst="rect">
            <a:avLst/>
          </a:prstGeom>
          <a:solidFill>
            <a:srgbClr val="F99A32"/>
          </a:solidFill>
          <a:ln w="0" algn="ctr">
            <a:noFill/>
            <a:miter lim="800000"/>
            <a:headEnd/>
            <a:tailEnd/>
          </a:ln>
          <a:effectLst/>
          <a:extLst/>
        </p:spPr>
        <p:txBody>
          <a:bodyPr wrap="none" lIns="102541" tIns="51272" rIns="102541" bIns="51272" anchor="ctr"/>
          <a:lstStyle/>
          <a:p>
            <a:pPr algn="ctr">
              <a:spcBef>
                <a:spcPct val="50000"/>
              </a:spcBef>
            </a:pPr>
            <a:r>
              <a:rPr lang="en-US" altLang="en-US" sz="1400" dirty="0">
                <a:solidFill>
                  <a:srgbClr val="FFFFFF"/>
                </a:solidFill>
                <a:latin typeface="Arial" panose="020B0604020202020204" pitchFamily="34" charset="0"/>
                <a:cs typeface="Arial" panose="020B0604020202020204" pitchFamily="34" charset="0"/>
              </a:rPr>
              <a:t>Diverse Client Base</a:t>
            </a:r>
          </a:p>
        </p:txBody>
      </p:sp>
      <p:sp>
        <p:nvSpPr>
          <p:cNvPr id="12" name="Slide Number Placeholder 1"/>
          <p:cNvSpPr txBox="1">
            <a:spLocks/>
          </p:cNvSpPr>
          <p:nvPr/>
        </p:nvSpPr>
        <p:spPr>
          <a:xfrm>
            <a:off x="2589373" y="7377741"/>
            <a:ext cx="4555160" cy="263046"/>
          </a:xfrm>
          <a:prstGeom prst="rect">
            <a:avLst/>
          </a:prstGeom>
        </p:spPr>
        <p:txBody>
          <a:bodyPr vert="horz" lIns="101882" tIns="50941" rIns="101882" bIns="50941" rtlCol="0" anchor="t" anchorCtr="0"/>
          <a:lstStyle>
            <a:defPPr>
              <a:defRPr lang="en-US"/>
            </a:defPPr>
            <a:lvl1pPr marL="0" algn="l" defTabSz="509412" rtl="0" eaLnBrk="1" latinLnBrk="0" hangingPunct="1">
              <a:defRPr sz="1000" kern="1200">
                <a:solidFill>
                  <a:schemeClr val="tx1">
                    <a:tint val="75000"/>
                  </a:schemeClr>
                </a:solidFill>
                <a:latin typeface="Arial"/>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pPr algn="ctr"/>
            <a:fld id="{13BA5BDA-CDBF-6649-8924-762F58EC49E4}" type="slidenum">
              <a:rPr lang="en-US" smtClean="0"/>
              <a:pPr algn="ctr"/>
              <a:t>5</a:t>
            </a:fld>
            <a:endParaRPr lang="en-US" dirty="0"/>
          </a:p>
        </p:txBody>
      </p:sp>
    </p:spTree>
    <p:extLst>
      <p:ext uri="{BB962C8B-B14F-4D97-AF65-F5344CB8AC3E}">
        <p14:creationId xmlns:p14="http://schemas.microsoft.com/office/powerpoint/2010/main" val="303458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2" name="Rectangle 2"/>
          <p:cNvSpPr>
            <a:spLocks noGrp="1" noChangeArrowheads="1"/>
          </p:cNvSpPr>
          <p:nvPr>
            <p:ph type="title"/>
          </p:nvPr>
        </p:nvSpPr>
        <p:spPr/>
        <p:txBody>
          <a:bodyPr/>
          <a:lstStyle/>
          <a:p>
            <a:pPr eaLnBrk="1" hangingPunct="1"/>
            <a:r>
              <a:rPr lang="en-US" sz="2800" dirty="0"/>
              <a:t>RVK Client Base</a:t>
            </a:r>
          </a:p>
        </p:txBody>
      </p:sp>
      <p:graphicFrame>
        <p:nvGraphicFramePr>
          <p:cNvPr id="12" name="Chart 11"/>
          <p:cNvGraphicFramePr>
            <a:graphicFrameLocks/>
          </p:cNvGraphicFramePr>
          <p:nvPr/>
        </p:nvGraphicFramePr>
        <p:xfrm>
          <a:off x="104775" y="1640840"/>
          <a:ext cx="3268980" cy="3108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4285499265"/>
              </p:ext>
            </p:extLst>
          </p:nvPr>
        </p:nvGraphicFramePr>
        <p:xfrm>
          <a:off x="3436620" y="1640840"/>
          <a:ext cx="3268980" cy="31089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315121942"/>
              </p:ext>
            </p:extLst>
          </p:nvPr>
        </p:nvGraphicFramePr>
        <p:xfrm>
          <a:off x="6745687" y="1652104"/>
          <a:ext cx="3038475" cy="310896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5280" y="4922520"/>
            <a:ext cx="9220200" cy="1395204"/>
          </a:xfrm>
          <a:prstGeom prst="rect">
            <a:avLst/>
          </a:prstGeom>
          <a:noFill/>
        </p:spPr>
        <p:txBody>
          <a:bodyPr wrap="square" lIns="101835" tIns="50917" rIns="101835" bIns="50917">
            <a:spAutoFit/>
          </a:bodyPr>
          <a:lstStyle/>
          <a:p>
            <a:pPr marL="443745" indent="-318233" algn="just">
              <a:spcAft>
                <a:spcPts val="669"/>
              </a:spcAft>
              <a:buClr>
                <a:srgbClr val="576A79"/>
              </a:buClr>
              <a:buFont typeface="Arial" panose="020B0604020202020204" pitchFamily="34" charset="0"/>
              <a:buChar char="•"/>
              <a:defRPr/>
            </a:pPr>
            <a:r>
              <a:rPr kumimoji="1" lang="en-US" sz="1800" dirty="0">
                <a:solidFill>
                  <a:srgbClr val="576A79"/>
                </a:solidFill>
                <a:latin typeface="Arial" panose="020B0604020202020204" pitchFamily="34" charset="0"/>
                <a:cs typeface="Arial" panose="020B0604020202020204" pitchFamily="34" charset="0"/>
              </a:rPr>
              <a:t>RVK serves a diverse client base by client type, plan type and asset size enabling us to share the best ideas regardless of source.</a:t>
            </a:r>
            <a:endParaRPr kumimoji="1" lang="en-US" sz="1800" dirty="0">
              <a:solidFill>
                <a:srgbClr val="576A79"/>
              </a:solidFill>
              <a:latin typeface="Arial" panose="020B0604020202020204" pitchFamily="34" charset="0"/>
              <a:cs typeface="Arial" panose="020B0604020202020204" pitchFamily="34" charset="0"/>
              <a:sym typeface="Wingdings"/>
            </a:endParaRPr>
          </a:p>
          <a:p>
            <a:pPr marL="443745" indent="-318233" algn="just">
              <a:spcAft>
                <a:spcPts val="669"/>
              </a:spcAft>
              <a:buClr>
                <a:srgbClr val="576A79"/>
              </a:buClr>
              <a:buFont typeface="Arial" panose="020B0604020202020204" pitchFamily="34" charset="0"/>
              <a:buChar char="•"/>
              <a:defRPr/>
            </a:pPr>
            <a:r>
              <a:rPr lang="en-US" sz="1800" dirty="0">
                <a:solidFill>
                  <a:srgbClr val="576A79"/>
                </a:solidFill>
                <a:latin typeface="Arial" panose="020B0604020202020204" pitchFamily="34" charset="0"/>
                <a:cs typeface="Arial" panose="020B0604020202020204" pitchFamily="34" charset="0"/>
                <a:sym typeface="Wingdings"/>
              </a:rPr>
              <a:t>RVK has significant experience working with clients of all sizes.</a:t>
            </a:r>
          </a:p>
          <a:p>
            <a:pPr>
              <a:spcAft>
                <a:spcPts val="669"/>
              </a:spcAft>
              <a:defRPr/>
            </a:pPr>
            <a:endParaRPr lang="en-US" sz="1800" dirty="0"/>
          </a:p>
        </p:txBody>
      </p:sp>
      <p:sp>
        <p:nvSpPr>
          <p:cNvPr id="8" name="Slide Number Placeholder 1"/>
          <p:cNvSpPr txBox="1">
            <a:spLocks/>
          </p:cNvSpPr>
          <p:nvPr/>
        </p:nvSpPr>
        <p:spPr>
          <a:xfrm>
            <a:off x="2589373" y="7377741"/>
            <a:ext cx="4555160" cy="263046"/>
          </a:xfrm>
          <a:prstGeom prst="rect">
            <a:avLst/>
          </a:prstGeom>
        </p:spPr>
        <p:txBody>
          <a:bodyPr vert="horz" lIns="101882" tIns="50941" rIns="101882" bIns="50941" rtlCol="0" anchor="t" anchorCtr="0"/>
          <a:lstStyle>
            <a:defPPr>
              <a:defRPr lang="en-US"/>
            </a:defPPr>
            <a:lvl1pPr marL="0" algn="l" defTabSz="509412" rtl="0" eaLnBrk="1" latinLnBrk="0" hangingPunct="1">
              <a:defRPr sz="1000" kern="1200">
                <a:solidFill>
                  <a:schemeClr val="tx1">
                    <a:tint val="75000"/>
                  </a:schemeClr>
                </a:solidFill>
                <a:latin typeface="Arial"/>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pPr algn="ctr"/>
            <a:fld id="{13BA5BDA-CDBF-6649-8924-762F58EC49E4}" type="slidenum">
              <a:rPr lang="en-US" smtClean="0"/>
              <a:pPr algn="ctr"/>
              <a:t>6</a:t>
            </a:fld>
            <a:endParaRPr lang="en-US" dirty="0"/>
          </a:p>
        </p:txBody>
      </p:sp>
    </p:spTree>
    <p:extLst>
      <p:ext uri="{BB962C8B-B14F-4D97-AF65-F5344CB8AC3E}">
        <p14:creationId xmlns:p14="http://schemas.microsoft.com/office/powerpoint/2010/main" val="116439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latin typeface="Arial" panose="020B0604020202020204" pitchFamily="34" charset="0"/>
                <a:cs typeface="Arial" panose="020B0604020202020204" pitchFamily="34" charset="0"/>
              </a:rPr>
              <a:t>Consulting Services Overview</a:t>
            </a:r>
          </a:p>
        </p:txBody>
      </p:sp>
      <p:sp>
        <p:nvSpPr>
          <p:cNvPr id="39939" name="Rectangle 2"/>
          <p:cNvSpPr>
            <a:spLocks noChangeArrowheads="1"/>
          </p:cNvSpPr>
          <p:nvPr/>
        </p:nvSpPr>
        <p:spPr bwMode="auto">
          <a:xfrm>
            <a:off x="586742" y="1554480"/>
            <a:ext cx="4140359" cy="458787"/>
          </a:xfrm>
          <a:prstGeom prst="rect">
            <a:avLst/>
          </a:prstGeom>
          <a:solidFill>
            <a:srgbClr val="95C43D"/>
          </a:solidFill>
          <a:ln w="12700" algn="ctr">
            <a:solidFill>
              <a:srgbClr val="000000"/>
            </a:solidFill>
            <a:miter lim="800000"/>
            <a:headEnd/>
            <a:tailEnd/>
          </a:ln>
        </p:spPr>
        <p:txBody>
          <a:bodyPr wrap="none" lIns="102565" tIns="51284" rIns="102565" bIns="51284" anchor="ct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50000"/>
              </a:spcBef>
              <a:buFontTx/>
              <a:buNone/>
            </a:pPr>
            <a:r>
              <a:rPr lang="en-US" altLang="en-US" sz="1600" dirty="0">
                <a:solidFill>
                  <a:srgbClr val="FFFFFF"/>
                </a:solidFill>
                <a:cs typeface="Arial" charset="0"/>
              </a:rPr>
              <a:t>General Consulting</a:t>
            </a:r>
          </a:p>
        </p:txBody>
      </p:sp>
      <p:sp>
        <p:nvSpPr>
          <p:cNvPr id="39940" name="Rectangle 4"/>
          <p:cNvSpPr>
            <a:spLocks noChangeArrowheads="1"/>
          </p:cNvSpPr>
          <p:nvPr/>
        </p:nvSpPr>
        <p:spPr bwMode="auto">
          <a:xfrm>
            <a:off x="586742" y="1986280"/>
            <a:ext cx="4140359" cy="2245360"/>
          </a:xfrm>
          <a:prstGeom prst="rect">
            <a:avLst/>
          </a:prstGeom>
          <a:solidFill>
            <a:srgbClr val="FFFFFF"/>
          </a:solidFill>
          <a:ln w="9525">
            <a:solidFill>
              <a:schemeClr val="tx1"/>
            </a:solidFill>
            <a:miter lim="800000"/>
            <a:headEnd/>
            <a:tailEnd/>
          </a:ln>
        </p:spPr>
        <p:txBody>
          <a:bodyPr lIns="102565" tIns="51284" rIns="102565" bIns="51284"/>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buClr>
                <a:schemeClr val="tx2"/>
              </a:buClr>
              <a:buSzPct val="90000"/>
            </a:pPr>
            <a:r>
              <a:rPr lang="en-US" altLang="en-US" sz="1200" dirty="0">
                <a:cs typeface="Arial" charset="0"/>
              </a:rPr>
              <a:t>Trustee Education</a:t>
            </a:r>
          </a:p>
          <a:p>
            <a:pPr eaLnBrk="1" hangingPunct="1">
              <a:buClr>
                <a:schemeClr val="tx2"/>
              </a:buClr>
              <a:buSzPct val="90000"/>
            </a:pPr>
            <a:r>
              <a:rPr lang="en-US" altLang="en-US" sz="1200" dirty="0">
                <a:cs typeface="Arial" charset="0"/>
              </a:rPr>
              <a:t>Investment Policy Review and Development</a:t>
            </a:r>
          </a:p>
          <a:p>
            <a:pPr eaLnBrk="1" hangingPunct="1">
              <a:buClr>
                <a:schemeClr val="tx2"/>
              </a:buClr>
              <a:buSzPct val="90000"/>
            </a:pPr>
            <a:r>
              <a:rPr lang="en-US" altLang="en-US" sz="1200" dirty="0">
                <a:cs typeface="Arial" charset="0"/>
              </a:rPr>
              <a:t>Asset Allocation Analysis</a:t>
            </a:r>
          </a:p>
          <a:p>
            <a:pPr eaLnBrk="1" hangingPunct="1">
              <a:buClr>
                <a:schemeClr val="tx2"/>
              </a:buClr>
              <a:buSzPct val="90000"/>
            </a:pPr>
            <a:r>
              <a:rPr lang="en-US" altLang="en-US" sz="1200" dirty="0">
                <a:cs typeface="Arial" charset="0"/>
              </a:rPr>
              <a:t>Manager Search and Evaluation</a:t>
            </a:r>
          </a:p>
          <a:p>
            <a:pPr eaLnBrk="1" hangingPunct="1">
              <a:buClr>
                <a:schemeClr val="tx2"/>
              </a:buClr>
              <a:buSzPct val="90000"/>
            </a:pPr>
            <a:r>
              <a:rPr lang="en-US" altLang="en-US" sz="1200" dirty="0">
                <a:cs typeface="Arial" charset="0"/>
              </a:rPr>
              <a:t>Manager Monitoring and Due Diligence</a:t>
            </a:r>
          </a:p>
          <a:p>
            <a:pPr eaLnBrk="1" hangingPunct="1">
              <a:buClr>
                <a:schemeClr val="tx2"/>
              </a:buClr>
              <a:buSzPct val="90000"/>
            </a:pPr>
            <a:r>
              <a:rPr lang="en-US" altLang="en-US" sz="1200" dirty="0">
                <a:cs typeface="Arial" charset="0"/>
              </a:rPr>
              <a:t>Performance Reporting – Total Fund</a:t>
            </a:r>
          </a:p>
          <a:p>
            <a:pPr eaLnBrk="1" hangingPunct="1">
              <a:buClr>
                <a:schemeClr val="tx2"/>
              </a:buClr>
              <a:buSzPct val="90000"/>
            </a:pPr>
            <a:r>
              <a:rPr lang="en-US" altLang="en-US" sz="1200" dirty="0">
                <a:cs typeface="Arial" charset="0"/>
              </a:rPr>
              <a:t>Performance Reporting – Alternative Asset Classes</a:t>
            </a:r>
          </a:p>
          <a:p>
            <a:pPr eaLnBrk="1" hangingPunct="1">
              <a:buClr>
                <a:schemeClr val="tx2"/>
              </a:buClr>
              <a:buSzPct val="90000"/>
            </a:pPr>
            <a:r>
              <a:rPr lang="en-US" altLang="en-US" sz="1200" dirty="0">
                <a:cs typeface="Arial" charset="0"/>
              </a:rPr>
              <a:t>Manager Structure Studies</a:t>
            </a:r>
          </a:p>
        </p:txBody>
      </p:sp>
      <p:sp>
        <p:nvSpPr>
          <p:cNvPr id="39941" name="Rectangle 5"/>
          <p:cNvSpPr>
            <a:spLocks noChangeArrowheads="1"/>
          </p:cNvSpPr>
          <p:nvPr/>
        </p:nvSpPr>
        <p:spPr bwMode="auto">
          <a:xfrm>
            <a:off x="5196840" y="1554481"/>
            <a:ext cx="4140358" cy="395817"/>
          </a:xfrm>
          <a:prstGeom prst="rect">
            <a:avLst/>
          </a:prstGeom>
          <a:solidFill>
            <a:srgbClr val="F99A32"/>
          </a:solidFill>
          <a:ln w="12700" algn="ctr">
            <a:solidFill>
              <a:srgbClr val="000000"/>
            </a:solidFill>
            <a:miter lim="800000"/>
            <a:headEnd/>
            <a:tailEnd/>
          </a:ln>
        </p:spPr>
        <p:txBody>
          <a:bodyPr wrap="none" lIns="102565" tIns="51284" rIns="102565" bIns="51284" anchor="ct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50000"/>
              </a:spcBef>
              <a:buFontTx/>
              <a:buNone/>
            </a:pPr>
            <a:r>
              <a:rPr lang="en-US" altLang="en-US" sz="1600" dirty="0">
                <a:solidFill>
                  <a:srgbClr val="FFFFFF"/>
                </a:solidFill>
                <a:cs typeface="Arial" charset="0"/>
              </a:rPr>
              <a:t>Specialty Consulting</a:t>
            </a:r>
          </a:p>
        </p:txBody>
      </p:sp>
      <p:sp>
        <p:nvSpPr>
          <p:cNvPr id="8" name="Rectangle 7"/>
          <p:cNvSpPr>
            <a:spLocks noChangeArrowheads="1"/>
          </p:cNvSpPr>
          <p:nvPr/>
        </p:nvSpPr>
        <p:spPr bwMode="auto">
          <a:xfrm>
            <a:off x="5196840" y="1950298"/>
            <a:ext cx="4140358" cy="22813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2565" tIns="51284" rIns="102565" bIns="51284"/>
          <a:lstStyle>
            <a:lvl1pPr marL="342900" indent="-342900" eaLnBrk="0" hangingPunct="0">
              <a:spcBef>
                <a:spcPct val="20000"/>
              </a:spcBef>
              <a:buClr>
                <a:schemeClr val="tx2"/>
              </a:buClr>
              <a:buSzPct val="90000"/>
              <a:buFont typeface="Wingdings" pitchFamily="2" charset="2"/>
              <a:buBlip>
                <a:blip r:embed="rId3"/>
              </a:buBlip>
              <a:defRPr sz="2000" b="1">
                <a:solidFill>
                  <a:srgbClr val="080808"/>
                </a:solidFill>
                <a:latin typeface="Times New Roman" pitchFamily="18" charset="0"/>
              </a:defRPr>
            </a:lvl1pPr>
            <a:lvl2pPr marL="742950" indent="-285750" eaLnBrk="0" hangingPunct="0">
              <a:spcBef>
                <a:spcPct val="20000"/>
              </a:spcBef>
              <a:buBlip>
                <a:blip r:embed="rId4"/>
              </a:buBlip>
              <a:defRPr>
                <a:solidFill>
                  <a:schemeClr val="bg2"/>
                </a:solidFill>
                <a:latin typeface="Times New Roman" pitchFamily="18" charset="0"/>
              </a:defRPr>
            </a:lvl2pPr>
            <a:lvl3pPr marL="1143000" indent="-228600" eaLnBrk="0" hangingPunct="0">
              <a:spcBef>
                <a:spcPct val="20000"/>
              </a:spcBef>
              <a:buClr>
                <a:srgbClr val="71BB96"/>
              </a:buClr>
              <a:buBlip>
                <a:blip r:embed="rId4"/>
              </a:buBlip>
              <a:defRPr sz="1600">
                <a:solidFill>
                  <a:schemeClr val="bg2"/>
                </a:solidFill>
                <a:latin typeface="Times New Roman" pitchFamily="18" charset="0"/>
              </a:defRPr>
            </a:lvl3pPr>
            <a:lvl4pPr marL="1600200" indent="-228600" eaLnBrk="0" hangingPunct="0">
              <a:spcBef>
                <a:spcPct val="20000"/>
              </a:spcBef>
              <a:buClr>
                <a:srgbClr val="71BB96"/>
              </a:buClr>
              <a:buBlip>
                <a:blip r:embed="rId4"/>
              </a:buBlip>
              <a:defRPr sz="1400">
                <a:solidFill>
                  <a:schemeClr val="bg2"/>
                </a:solidFill>
                <a:latin typeface="Times New Roman" pitchFamily="18" charset="0"/>
              </a:defRPr>
            </a:lvl4pPr>
            <a:lvl5pPr marL="2057400" indent="-228600" eaLnBrk="0" hangingPunct="0">
              <a:spcBef>
                <a:spcPct val="20000"/>
              </a:spcBef>
              <a:buClr>
                <a:srgbClr val="71BB96"/>
              </a:buClr>
              <a:buBlip>
                <a:blip r:embed="rId4"/>
              </a:buBlip>
              <a:defRPr sz="1200">
                <a:solidFill>
                  <a:schemeClr val="bg2"/>
                </a:solidFill>
                <a:latin typeface="Times New Roman" pitchFamily="18" charset="0"/>
              </a:defRPr>
            </a:lvl5pPr>
            <a:lvl6pPr marL="25146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6pPr>
            <a:lvl7pPr marL="29718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7pPr>
            <a:lvl8pPr marL="34290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8pPr>
            <a:lvl9pPr marL="3886200" indent="-228600" eaLnBrk="0" fontAlgn="base" hangingPunct="0">
              <a:spcBef>
                <a:spcPct val="20000"/>
              </a:spcBef>
              <a:spcAft>
                <a:spcPct val="0"/>
              </a:spcAft>
              <a:buClr>
                <a:srgbClr val="71BB96"/>
              </a:buClr>
              <a:buBlip>
                <a:blip r:embed="rId4"/>
              </a:buBlip>
              <a:defRPr sz="1200">
                <a:solidFill>
                  <a:schemeClr val="bg2"/>
                </a:solidFill>
                <a:latin typeface="Times New Roman" pitchFamily="18" charset="0"/>
              </a:defRPr>
            </a:lvl9pPr>
          </a:lstStyle>
          <a:p>
            <a:pPr eaLnBrk="1" hangingPunct="1">
              <a:buFont typeface="Arial" panose="020B0604020202020204" pitchFamily="34" charset="0"/>
              <a:buChar char="•"/>
              <a:defRPr/>
            </a:pPr>
            <a:r>
              <a:rPr lang="en-US" altLang="en-US" sz="1200" b="0" dirty="0">
                <a:solidFill>
                  <a:schemeClr val="tx1"/>
                </a:solidFill>
                <a:latin typeface="Arial" panose="020B0604020202020204" pitchFamily="34" charset="0"/>
                <a:cs typeface="Arial" panose="020B0604020202020204" pitchFamily="34" charset="0"/>
              </a:rPr>
              <a:t>Real Estate Investment Program Development</a:t>
            </a:r>
          </a:p>
          <a:p>
            <a:pPr eaLnBrk="1" hangingPunct="1">
              <a:buFont typeface="Arial" panose="020B0604020202020204" pitchFamily="34" charset="0"/>
              <a:buChar char="•"/>
              <a:defRPr/>
            </a:pPr>
            <a:r>
              <a:rPr lang="en-US" altLang="en-US" sz="1200" b="0" dirty="0">
                <a:solidFill>
                  <a:schemeClr val="tx1"/>
                </a:solidFill>
                <a:latin typeface="Arial" panose="020B0604020202020204" pitchFamily="34" charset="0"/>
                <a:cs typeface="Arial" panose="020B0604020202020204" pitchFamily="34" charset="0"/>
              </a:rPr>
              <a:t>Targeted Due Diligence on Direct Alternative Investments </a:t>
            </a:r>
          </a:p>
          <a:p>
            <a:pPr eaLnBrk="1" hangingPunct="1">
              <a:buFont typeface="Arial" panose="020B0604020202020204" pitchFamily="34" charset="0"/>
              <a:buChar char="•"/>
              <a:defRPr/>
            </a:pPr>
            <a:r>
              <a:rPr lang="en-US" altLang="en-US" sz="1200" b="0" dirty="0">
                <a:solidFill>
                  <a:schemeClr val="tx1"/>
                </a:solidFill>
                <a:latin typeface="Arial" panose="020B0604020202020204" pitchFamily="34" charset="0"/>
                <a:cs typeface="Arial" panose="020B0604020202020204" pitchFamily="34" charset="0"/>
              </a:rPr>
              <a:t>Alternative Asset Due Diligence and Pacing</a:t>
            </a:r>
          </a:p>
          <a:p>
            <a:pPr eaLnBrk="1" hangingPunct="1">
              <a:buFont typeface="Arial" panose="020B0604020202020204" pitchFamily="34" charset="0"/>
              <a:buChar char="•"/>
              <a:defRPr/>
            </a:pPr>
            <a:r>
              <a:rPr lang="en-US" altLang="en-US" sz="1200" b="0" dirty="0">
                <a:solidFill>
                  <a:schemeClr val="tx1"/>
                </a:solidFill>
                <a:latin typeface="Arial" panose="020B0604020202020204" pitchFamily="34" charset="0"/>
                <a:cs typeface="Arial" panose="020B0604020202020204" pitchFamily="34" charset="0"/>
              </a:rPr>
              <a:t>Stochastic Risk Analysis and Modeling</a:t>
            </a:r>
          </a:p>
          <a:p>
            <a:pPr eaLnBrk="1" hangingPunct="1">
              <a:buFont typeface="Arial" panose="020B0604020202020204" pitchFamily="34" charset="0"/>
              <a:buChar char="•"/>
              <a:defRPr/>
            </a:pPr>
            <a:r>
              <a:rPr lang="en-US" altLang="en-US" sz="1200" b="0" dirty="0">
                <a:solidFill>
                  <a:schemeClr val="tx1"/>
                </a:solidFill>
                <a:latin typeface="Arial" panose="020B0604020202020204" pitchFamily="34" charset="0"/>
                <a:cs typeface="Arial" panose="020B0604020202020204" pitchFamily="34" charset="0"/>
              </a:rPr>
              <a:t>Liability Driven Investing Studies</a:t>
            </a:r>
          </a:p>
          <a:p>
            <a:pPr eaLnBrk="1" hangingPunct="1">
              <a:buFont typeface="Arial" panose="020B0604020202020204" pitchFamily="34" charset="0"/>
              <a:buChar char="•"/>
              <a:defRPr/>
            </a:pPr>
            <a:r>
              <a:rPr lang="en-US" altLang="en-US" sz="1200" b="0" dirty="0">
                <a:solidFill>
                  <a:schemeClr val="tx1"/>
                </a:solidFill>
                <a:latin typeface="Arial" panose="020B0604020202020204" pitchFamily="34" charset="0"/>
                <a:cs typeface="Arial" panose="020B0604020202020204" pitchFamily="34" charset="0"/>
              </a:rPr>
              <a:t>Asset Liability Modeling</a:t>
            </a:r>
          </a:p>
          <a:p>
            <a:pPr eaLnBrk="1" hangingPunct="1">
              <a:buFont typeface="Arial" panose="020B0604020202020204" pitchFamily="34" charset="0"/>
              <a:buChar char="•"/>
              <a:defRPr/>
            </a:pPr>
            <a:r>
              <a:rPr lang="en-US" altLang="en-US" sz="1200" b="0" dirty="0">
                <a:solidFill>
                  <a:schemeClr val="tx1"/>
                </a:solidFill>
                <a:latin typeface="Arial" panose="020B0604020202020204" pitchFamily="34" charset="0"/>
                <a:cs typeface="Arial" panose="020B0604020202020204" pitchFamily="34" charset="0"/>
              </a:rPr>
              <a:t>Legislative Issues Support</a:t>
            </a:r>
          </a:p>
          <a:p>
            <a:pPr eaLnBrk="1" hangingPunct="1">
              <a:buFont typeface="Arial" panose="020B0604020202020204" pitchFamily="34" charset="0"/>
              <a:buChar char="•"/>
              <a:defRPr/>
            </a:pPr>
            <a:r>
              <a:rPr lang="en-US" altLang="en-US" sz="1200" b="0" dirty="0">
                <a:solidFill>
                  <a:schemeClr val="tx1"/>
                </a:solidFill>
                <a:latin typeface="Arial" panose="020B0604020202020204" pitchFamily="34" charset="0"/>
                <a:cs typeface="Arial" panose="020B0604020202020204" pitchFamily="34" charset="0"/>
              </a:rPr>
              <a:t>Strategic Planning and Organization </a:t>
            </a:r>
            <a:r>
              <a:rPr lang="en-US" altLang="en-US" sz="1200" b="0" dirty="0" smtClean="0">
                <a:solidFill>
                  <a:schemeClr val="tx1"/>
                </a:solidFill>
                <a:latin typeface="Arial" panose="020B0604020202020204" pitchFamily="34" charset="0"/>
                <a:cs typeface="Arial" panose="020B0604020202020204" pitchFamily="34" charset="0"/>
              </a:rPr>
              <a:t>Analysis</a:t>
            </a:r>
          </a:p>
          <a:p>
            <a:pPr eaLnBrk="1" hangingPunct="1">
              <a:buFont typeface="Arial" panose="020B0604020202020204" pitchFamily="34" charset="0"/>
              <a:buChar char="•"/>
              <a:defRPr/>
            </a:pPr>
            <a:r>
              <a:rPr lang="en-US" altLang="en-US" sz="1200" b="0" dirty="0" smtClean="0">
                <a:solidFill>
                  <a:schemeClr val="tx1"/>
                </a:solidFill>
                <a:latin typeface="Arial" panose="020B0604020202020204" pitchFamily="34" charset="0"/>
                <a:cs typeface="Arial" panose="020B0604020202020204" pitchFamily="34" charset="0"/>
              </a:rPr>
              <a:t>OCIO Search and Monitoring</a:t>
            </a:r>
            <a:endParaRPr lang="en-US" altLang="en-US" sz="1200" b="0" dirty="0">
              <a:solidFill>
                <a:schemeClr val="tx1"/>
              </a:solidFill>
              <a:latin typeface="Arial" panose="020B0604020202020204" pitchFamily="34" charset="0"/>
              <a:cs typeface="Arial" panose="020B0604020202020204" pitchFamily="34" charset="0"/>
            </a:endParaRPr>
          </a:p>
        </p:txBody>
      </p:sp>
      <p:sp>
        <p:nvSpPr>
          <p:cNvPr id="39943" name="Rectangle 8"/>
          <p:cNvSpPr>
            <a:spLocks noChangeArrowheads="1"/>
          </p:cNvSpPr>
          <p:nvPr/>
        </p:nvSpPr>
        <p:spPr bwMode="auto">
          <a:xfrm>
            <a:off x="5181998" y="4577080"/>
            <a:ext cx="4170045" cy="501967"/>
          </a:xfrm>
          <a:prstGeom prst="rect">
            <a:avLst/>
          </a:prstGeom>
          <a:solidFill>
            <a:schemeClr val="tx1"/>
          </a:solidFill>
          <a:ln w="12700" algn="ctr">
            <a:solidFill>
              <a:srgbClr val="000000"/>
            </a:solidFill>
            <a:miter lim="800000"/>
            <a:headEnd/>
            <a:tailEnd/>
          </a:ln>
        </p:spPr>
        <p:txBody>
          <a:bodyPr wrap="none" lIns="102565" tIns="51284" rIns="102565" bIns="51284" anchor="ct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50000"/>
              </a:spcBef>
              <a:buFontTx/>
              <a:buNone/>
            </a:pPr>
            <a:r>
              <a:rPr lang="en-US" altLang="en-US" sz="1600" dirty="0">
                <a:solidFill>
                  <a:srgbClr val="FFFFFF"/>
                </a:solidFill>
                <a:cs typeface="Arial" charset="0"/>
              </a:rPr>
              <a:t>Defined Contribution Solutions Group</a:t>
            </a:r>
          </a:p>
        </p:txBody>
      </p:sp>
      <p:sp>
        <p:nvSpPr>
          <p:cNvPr id="39944" name="Rectangle 10"/>
          <p:cNvSpPr>
            <a:spLocks noChangeArrowheads="1"/>
          </p:cNvSpPr>
          <p:nvPr/>
        </p:nvSpPr>
        <p:spPr bwMode="auto">
          <a:xfrm>
            <a:off x="5181998" y="5079049"/>
            <a:ext cx="4170045" cy="20024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2565" tIns="51284" rIns="102565" bIns="51284"/>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buClr>
                <a:schemeClr val="tx2"/>
              </a:buClr>
              <a:buSzPct val="90000"/>
            </a:pPr>
            <a:r>
              <a:rPr lang="en-US" altLang="en-US" sz="1200" dirty="0">
                <a:cs typeface="Arial" charset="0"/>
              </a:rPr>
              <a:t>Plan Structure</a:t>
            </a:r>
          </a:p>
          <a:p>
            <a:pPr eaLnBrk="1" hangingPunct="1">
              <a:buClr>
                <a:schemeClr val="tx2"/>
              </a:buClr>
              <a:buSzPct val="90000"/>
            </a:pPr>
            <a:r>
              <a:rPr lang="en-US" altLang="en-US" sz="1200" dirty="0">
                <a:cs typeface="Arial" charset="0"/>
              </a:rPr>
              <a:t>Industry Trend Analysis</a:t>
            </a:r>
          </a:p>
          <a:p>
            <a:pPr eaLnBrk="1" hangingPunct="1">
              <a:buClr>
                <a:schemeClr val="tx2"/>
              </a:buClr>
              <a:buSzPct val="90000"/>
            </a:pPr>
            <a:r>
              <a:rPr lang="en-US" altLang="en-US" sz="1200" dirty="0">
                <a:cs typeface="Arial" charset="0"/>
              </a:rPr>
              <a:t>Third Party Administrator Evaluation</a:t>
            </a:r>
          </a:p>
          <a:p>
            <a:pPr eaLnBrk="1" hangingPunct="1">
              <a:buClr>
                <a:schemeClr val="tx2"/>
              </a:buClr>
              <a:buSzPct val="90000"/>
            </a:pPr>
            <a:r>
              <a:rPr lang="en-US" altLang="en-US" sz="1200" dirty="0">
                <a:cs typeface="Arial" charset="0"/>
              </a:rPr>
              <a:t>Investment Selection and Monitoring</a:t>
            </a:r>
          </a:p>
          <a:p>
            <a:pPr eaLnBrk="1" hangingPunct="1">
              <a:buClr>
                <a:schemeClr val="tx2"/>
              </a:buClr>
              <a:buSzPct val="90000"/>
            </a:pPr>
            <a:r>
              <a:rPr lang="en-US" altLang="en-US" sz="1200" dirty="0">
                <a:cs typeface="Arial" charset="0"/>
              </a:rPr>
              <a:t>Plan Operations and Platform Analysis</a:t>
            </a:r>
          </a:p>
          <a:p>
            <a:pPr eaLnBrk="1" hangingPunct="1">
              <a:buClr>
                <a:schemeClr val="tx2"/>
              </a:buClr>
              <a:buSzPct val="90000"/>
            </a:pPr>
            <a:r>
              <a:rPr lang="en-US" altLang="en-US" sz="1200" dirty="0">
                <a:cs typeface="Arial" charset="0"/>
              </a:rPr>
              <a:t>Fiduciary Policy Development and Implementation</a:t>
            </a:r>
          </a:p>
          <a:p>
            <a:pPr eaLnBrk="1" hangingPunct="1">
              <a:buClr>
                <a:schemeClr val="tx2"/>
              </a:buClr>
              <a:buSzPct val="90000"/>
            </a:pPr>
            <a:r>
              <a:rPr lang="en-US" altLang="en-US" sz="1200" dirty="0">
                <a:cs typeface="Arial" charset="0"/>
              </a:rPr>
              <a:t>Participant Education</a:t>
            </a:r>
          </a:p>
          <a:p>
            <a:pPr marL="0" indent="0" eaLnBrk="1" hangingPunct="1">
              <a:buClr>
                <a:schemeClr val="tx2"/>
              </a:buClr>
              <a:buSzPct val="90000"/>
              <a:buNone/>
            </a:pPr>
            <a:endParaRPr lang="en-US" altLang="en-US" sz="1200" dirty="0">
              <a:cs typeface="Arial" charset="0"/>
            </a:endParaRPr>
          </a:p>
          <a:p>
            <a:pPr marL="0" indent="0" eaLnBrk="1" hangingPunct="1">
              <a:buClr>
                <a:schemeClr val="tx2"/>
              </a:buClr>
              <a:buSzPct val="90000"/>
              <a:buNone/>
            </a:pPr>
            <a:endParaRPr lang="en-US" altLang="en-US" sz="1200" dirty="0">
              <a:cs typeface="Arial" charset="0"/>
            </a:endParaRPr>
          </a:p>
        </p:txBody>
      </p:sp>
      <p:sp>
        <p:nvSpPr>
          <p:cNvPr id="39945" name="Rectangle 11"/>
          <p:cNvSpPr>
            <a:spLocks noChangeArrowheads="1"/>
          </p:cNvSpPr>
          <p:nvPr/>
        </p:nvSpPr>
        <p:spPr bwMode="auto">
          <a:xfrm>
            <a:off x="553562" y="4577080"/>
            <a:ext cx="4140358" cy="501967"/>
          </a:xfrm>
          <a:prstGeom prst="rect">
            <a:avLst/>
          </a:prstGeom>
          <a:solidFill>
            <a:srgbClr val="00AEEF"/>
          </a:solidFill>
          <a:ln w="12700" algn="ctr">
            <a:solidFill>
              <a:srgbClr val="000000"/>
            </a:solidFill>
            <a:miter lim="800000"/>
            <a:headEnd/>
            <a:tailEnd/>
          </a:ln>
        </p:spPr>
        <p:txBody>
          <a:bodyPr wrap="none" lIns="102565" tIns="51284" rIns="102565" bIns="51284" anchor="ct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50000"/>
              </a:spcBef>
              <a:buFontTx/>
              <a:buNone/>
            </a:pPr>
            <a:r>
              <a:rPr lang="en-US" altLang="en-US" sz="1600" dirty="0">
                <a:solidFill>
                  <a:srgbClr val="FFFFFF"/>
                </a:solidFill>
                <a:cs typeface="Arial" charset="0"/>
              </a:rPr>
              <a:t>Investment Operations Solutions Group</a:t>
            </a:r>
          </a:p>
        </p:txBody>
      </p:sp>
      <p:sp>
        <p:nvSpPr>
          <p:cNvPr id="39946" name="Rectangle 13"/>
          <p:cNvSpPr>
            <a:spLocks noChangeArrowheads="1"/>
          </p:cNvSpPr>
          <p:nvPr/>
        </p:nvSpPr>
        <p:spPr bwMode="auto">
          <a:xfrm>
            <a:off x="553562" y="5079049"/>
            <a:ext cx="4140358" cy="20024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2565" tIns="51284" rIns="102565" bIns="51284"/>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buClr>
                <a:schemeClr val="tx2"/>
              </a:buClr>
              <a:buSzPct val="90000"/>
            </a:pPr>
            <a:r>
              <a:rPr lang="en-US" altLang="en-US" sz="1200" dirty="0">
                <a:cs typeface="Arial" charset="0"/>
              </a:rPr>
              <a:t>Securities Lending Program Development</a:t>
            </a:r>
          </a:p>
          <a:p>
            <a:pPr eaLnBrk="1" hangingPunct="1">
              <a:buClr>
                <a:schemeClr val="tx2"/>
              </a:buClr>
              <a:buSzPct val="90000"/>
            </a:pPr>
            <a:r>
              <a:rPr lang="en-US" altLang="en-US" sz="1200" dirty="0">
                <a:cs typeface="Arial" charset="0"/>
              </a:rPr>
              <a:t>Trade Execution Analysis</a:t>
            </a:r>
          </a:p>
          <a:p>
            <a:pPr eaLnBrk="1" hangingPunct="1">
              <a:buClr>
                <a:schemeClr val="tx2"/>
              </a:buClr>
              <a:buSzPct val="90000"/>
            </a:pPr>
            <a:r>
              <a:rPr lang="en-US" altLang="en-US" sz="1200" dirty="0">
                <a:cs typeface="Arial" charset="0"/>
              </a:rPr>
              <a:t>Organizational and Compensation Analysis</a:t>
            </a:r>
          </a:p>
          <a:p>
            <a:pPr eaLnBrk="1" hangingPunct="1">
              <a:buClr>
                <a:schemeClr val="tx2"/>
              </a:buClr>
              <a:buSzPct val="90000"/>
            </a:pPr>
            <a:r>
              <a:rPr lang="en-US" altLang="en-US" sz="1200" dirty="0">
                <a:cs typeface="Arial" charset="0"/>
              </a:rPr>
              <a:t>Trust/Custody Searches and Evaluation</a:t>
            </a:r>
          </a:p>
          <a:p>
            <a:pPr eaLnBrk="1" hangingPunct="1">
              <a:buClr>
                <a:schemeClr val="tx2"/>
              </a:buClr>
              <a:buSzPct val="90000"/>
            </a:pPr>
            <a:r>
              <a:rPr lang="en-US" altLang="en-US" sz="1200" dirty="0">
                <a:cs typeface="Arial" charset="0"/>
              </a:rPr>
              <a:t>Prime Brokerage Due Diligence and Selection</a:t>
            </a:r>
          </a:p>
          <a:p>
            <a:pPr eaLnBrk="1" hangingPunct="1">
              <a:buClr>
                <a:schemeClr val="tx2"/>
              </a:buClr>
              <a:buSzPct val="90000"/>
            </a:pPr>
            <a:r>
              <a:rPr lang="en-US" altLang="en-US" sz="1200" dirty="0">
                <a:cs typeface="Arial" charset="0"/>
              </a:rPr>
              <a:t>Cash Management Program Development</a:t>
            </a:r>
          </a:p>
          <a:p>
            <a:pPr eaLnBrk="1" hangingPunct="1">
              <a:buClr>
                <a:schemeClr val="tx2"/>
              </a:buClr>
              <a:buSzPct val="90000"/>
            </a:pPr>
            <a:r>
              <a:rPr lang="en-US" altLang="en-US" sz="1200" dirty="0">
                <a:cs typeface="Arial" charset="0"/>
              </a:rPr>
              <a:t>Transition Management</a:t>
            </a:r>
          </a:p>
        </p:txBody>
      </p:sp>
      <p:sp>
        <p:nvSpPr>
          <p:cNvPr id="11" name="TextBox 10"/>
          <p:cNvSpPr txBox="1"/>
          <p:nvPr/>
        </p:nvSpPr>
        <p:spPr>
          <a:xfrm>
            <a:off x="372161" y="1057046"/>
            <a:ext cx="9220200" cy="418563"/>
          </a:xfrm>
          <a:prstGeom prst="rect">
            <a:avLst/>
          </a:prstGeom>
          <a:noFill/>
        </p:spPr>
        <p:txBody>
          <a:bodyPr wrap="square" lIns="101870" tIns="50935" rIns="101870" bIns="50935" rtlCol="0">
            <a:spAutoFit/>
          </a:bodyPr>
          <a:lstStyle/>
          <a:p>
            <a:r>
              <a:rPr kumimoji="1" lang="en-US" altLang="ja-JP" dirty="0">
                <a:solidFill>
                  <a:schemeClr val="accent2"/>
                </a:solidFill>
                <a:latin typeface="Arial" panose="020B0604020202020204" pitchFamily="34" charset="0"/>
                <a:ea typeface="ＭＳ Ｐゴシック" pitchFamily="34" charset="-128"/>
                <a:cs typeface="Arial" panose="020B0604020202020204" pitchFamily="34" charset="0"/>
              </a:rPr>
              <a:t>RVK Offers Comprehensive Investment Consulting Services</a:t>
            </a:r>
          </a:p>
        </p:txBody>
      </p:sp>
      <p:sp>
        <p:nvSpPr>
          <p:cNvPr id="13" name="Slide Number Placeholder 1"/>
          <p:cNvSpPr txBox="1">
            <a:spLocks/>
          </p:cNvSpPr>
          <p:nvPr/>
        </p:nvSpPr>
        <p:spPr>
          <a:xfrm>
            <a:off x="2589373" y="7377741"/>
            <a:ext cx="4555160" cy="263046"/>
          </a:xfrm>
          <a:prstGeom prst="rect">
            <a:avLst/>
          </a:prstGeom>
        </p:spPr>
        <p:txBody>
          <a:bodyPr vert="horz" lIns="101882" tIns="50941" rIns="101882" bIns="50941" rtlCol="0" anchor="t" anchorCtr="0"/>
          <a:lstStyle>
            <a:defPPr>
              <a:defRPr lang="en-US"/>
            </a:defPPr>
            <a:lvl1pPr marL="0" algn="l" defTabSz="509412" rtl="0" eaLnBrk="1" latinLnBrk="0" hangingPunct="1">
              <a:defRPr sz="1000" kern="1200">
                <a:solidFill>
                  <a:schemeClr val="tx1">
                    <a:tint val="75000"/>
                  </a:schemeClr>
                </a:solidFill>
                <a:latin typeface="Arial"/>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pPr algn="ctr"/>
            <a:fld id="{13BA5BDA-CDBF-6649-8924-762F58EC49E4}" type="slidenum">
              <a:rPr lang="en-US" smtClean="0"/>
              <a:pPr algn="ctr"/>
              <a:t>7</a:t>
            </a:fld>
            <a:endParaRPr lang="en-US" dirty="0"/>
          </a:p>
        </p:txBody>
      </p:sp>
    </p:spTree>
    <p:extLst>
      <p:ext uri="{BB962C8B-B14F-4D97-AF65-F5344CB8AC3E}">
        <p14:creationId xmlns:p14="http://schemas.microsoft.com/office/powerpoint/2010/main" val="191661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p:txBody>
          <a:bodyPr/>
          <a:lstStyle/>
          <a:p>
            <a:pPr>
              <a:defRPr/>
            </a:pPr>
            <a:r>
              <a:rPr lang="en-US" altLang="en-US" sz="2800" dirty="0"/>
              <a:t>RVK Culture</a:t>
            </a:r>
          </a:p>
        </p:txBody>
      </p:sp>
      <p:sp>
        <p:nvSpPr>
          <p:cNvPr id="34819" name="Content Placeholder 2"/>
          <p:cNvSpPr>
            <a:spLocks noGrp="1"/>
          </p:cNvSpPr>
          <p:nvPr>
            <p:ph idx="1"/>
          </p:nvPr>
        </p:nvSpPr>
        <p:spPr>
          <a:xfrm>
            <a:off x="373627" y="1381760"/>
            <a:ext cx="9330813" cy="5958348"/>
          </a:xfrm>
        </p:spPr>
        <p:txBody>
          <a:bodyPr/>
          <a:lstStyle/>
          <a:p>
            <a:pPr algn="just" eaLnBrk="1" hangingPunct="1">
              <a:lnSpc>
                <a:spcPct val="95000"/>
              </a:lnSpc>
            </a:pPr>
            <a:endParaRPr lang="en-US" altLang="en-US" sz="1600" dirty="0">
              <a:latin typeface="Arial" charset="0"/>
              <a:cs typeface="Arial" charset="0"/>
            </a:endParaRPr>
          </a:p>
          <a:p>
            <a:pPr algn="just">
              <a:lnSpc>
                <a:spcPct val="95000"/>
              </a:lnSpc>
              <a:spcAft>
                <a:spcPts val="669"/>
              </a:spcAft>
            </a:pPr>
            <a:r>
              <a:rPr lang="en-US" altLang="en-US" sz="1800" b="1" dirty="0">
                <a:latin typeface="Arial" charset="0"/>
                <a:cs typeface="Arial" charset="0"/>
              </a:rPr>
              <a:t>Collaborative, Team-Based Work </a:t>
            </a:r>
            <a:r>
              <a:rPr lang="en-US" altLang="en-US" sz="1800" b="1" dirty="0" smtClean="0">
                <a:latin typeface="Arial" charset="0"/>
                <a:cs typeface="Arial" charset="0"/>
              </a:rPr>
              <a:t>Ethic</a:t>
            </a:r>
            <a:endParaRPr lang="en-US" altLang="en-US" sz="1800" dirty="0">
              <a:latin typeface="Arial" charset="0"/>
              <a:cs typeface="Arial" charset="0"/>
            </a:endParaRPr>
          </a:p>
          <a:p>
            <a:pPr lvl="1" algn="just">
              <a:lnSpc>
                <a:spcPct val="95000"/>
              </a:lnSpc>
              <a:spcAft>
                <a:spcPts val="669"/>
              </a:spcAft>
            </a:pPr>
            <a:r>
              <a:rPr lang="en-US" altLang="en-US" sz="1600" dirty="0" smtClean="0">
                <a:latin typeface="Arial" charset="0"/>
                <a:cs typeface="Arial" charset="0"/>
              </a:rPr>
              <a:t>We </a:t>
            </a:r>
            <a:r>
              <a:rPr lang="en-US" altLang="en-US" sz="1600" dirty="0">
                <a:latin typeface="Arial" charset="0"/>
                <a:cs typeface="Arial" charset="0"/>
              </a:rPr>
              <a:t>have fostered a culture that rewards individuals who work well together as a team with shared goals and shared values. We are meticulous in our recruiting efforts to ensure that new hires fit with this culture.</a:t>
            </a:r>
          </a:p>
          <a:p>
            <a:pPr algn="just">
              <a:lnSpc>
                <a:spcPct val="95000"/>
              </a:lnSpc>
              <a:spcAft>
                <a:spcPts val="669"/>
              </a:spcAft>
            </a:pPr>
            <a:r>
              <a:rPr lang="en-US" altLang="en-US" sz="1800" b="1" dirty="0">
                <a:latin typeface="Arial" charset="0"/>
                <a:cs typeface="Arial" charset="0"/>
              </a:rPr>
              <a:t>Dedication to Excellent Client </a:t>
            </a:r>
            <a:r>
              <a:rPr lang="en-US" altLang="en-US" sz="1800" b="1" dirty="0" smtClean="0">
                <a:latin typeface="Arial" charset="0"/>
                <a:cs typeface="Arial" charset="0"/>
              </a:rPr>
              <a:t>Service</a:t>
            </a:r>
            <a:r>
              <a:rPr lang="en-US" altLang="en-US" sz="1800" dirty="0">
                <a:latin typeface="Arial" charset="0"/>
                <a:cs typeface="Arial" charset="0"/>
              </a:rPr>
              <a:t> </a:t>
            </a:r>
            <a:endParaRPr lang="en-US" altLang="en-US" sz="1800" dirty="0" smtClean="0">
              <a:latin typeface="Arial" charset="0"/>
              <a:cs typeface="Arial" charset="0"/>
            </a:endParaRPr>
          </a:p>
          <a:p>
            <a:pPr lvl="1" algn="just">
              <a:lnSpc>
                <a:spcPct val="95000"/>
              </a:lnSpc>
              <a:spcAft>
                <a:spcPts val="669"/>
              </a:spcAft>
            </a:pPr>
            <a:r>
              <a:rPr lang="en-US" altLang="en-US" sz="1600" dirty="0" smtClean="0">
                <a:latin typeface="Arial" charset="0"/>
                <a:cs typeface="Arial" charset="0"/>
              </a:rPr>
              <a:t>Simply </a:t>
            </a:r>
            <a:r>
              <a:rPr lang="en-US" altLang="en-US" sz="1600" dirty="0">
                <a:latin typeface="Arial" charset="0"/>
                <a:cs typeface="Arial" charset="0"/>
              </a:rPr>
              <a:t>put, everything we do is centered around serving our clients beyond their highest expectation.</a:t>
            </a:r>
          </a:p>
          <a:p>
            <a:pPr algn="just">
              <a:lnSpc>
                <a:spcPct val="95000"/>
              </a:lnSpc>
              <a:spcAft>
                <a:spcPts val="669"/>
              </a:spcAft>
            </a:pPr>
            <a:r>
              <a:rPr lang="en-US" altLang="en-US" sz="1800" b="1" dirty="0" smtClean="0">
                <a:latin typeface="Arial" charset="0"/>
                <a:cs typeface="Arial" charset="0"/>
              </a:rPr>
              <a:t>Innovation</a:t>
            </a:r>
            <a:r>
              <a:rPr lang="en-US" altLang="en-US" sz="1800" dirty="0">
                <a:latin typeface="Arial" charset="0"/>
                <a:cs typeface="Arial" charset="0"/>
              </a:rPr>
              <a:t> </a:t>
            </a:r>
            <a:endParaRPr lang="en-US" altLang="en-US" sz="1800" dirty="0" smtClean="0">
              <a:latin typeface="Arial" charset="0"/>
              <a:cs typeface="Arial" charset="0"/>
            </a:endParaRPr>
          </a:p>
          <a:p>
            <a:pPr lvl="1" algn="just">
              <a:lnSpc>
                <a:spcPct val="95000"/>
              </a:lnSpc>
              <a:spcAft>
                <a:spcPts val="669"/>
              </a:spcAft>
            </a:pPr>
            <a:r>
              <a:rPr lang="en-US" altLang="en-US" sz="1600" dirty="0" smtClean="0">
                <a:latin typeface="Arial" charset="0"/>
                <a:cs typeface="Arial" charset="0"/>
              </a:rPr>
              <a:t>We </a:t>
            </a:r>
            <a:r>
              <a:rPr lang="en-US" altLang="en-US" sz="1600" dirty="0">
                <a:latin typeface="Arial" charset="0"/>
                <a:cs typeface="Arial" charset="0"/>
              </a:rPr>
              <a:t>challenge our associates each and every day by going above and beyond client expectations – this level of service permeates the organization from top to bottom.</a:t>
            </a:r>
          </a:p>
          <a:p>
            <a:pPr algn="just">
              <a:lnSpc>
                <a:spcPct val="95000"/>
              </a:lnSpc>
              <a:spcAft>
                <a:spcPts val="669"/>
              </a:spcAft>
            </a:pPr>
            <a:r>
              <a:rPr lang="en-US" altLang="en-US" sz="1800" b="1" dirty="0">
                <a:latin typeface="Arial" charset="0"/>
                <a:cs typeface="Arial" charset="0"/>
              </a:rPr>
              <a:t>Unwavering Commitment to </a:t>
            </a:r>
            <a:r>
              <a:rPr lang="en-US" altLang="en-US" sz="1800" b="1" dirty="0" smtClean="0">
                <a:latin typeface="Arial" charset="0"/>
                <a:cs typeface="Arial" charset="0"/>
              </a:rPr>
              <a:t>Ethics</a:t>
            </a:r>
            <a:endParaRPr lang="en-US" altLang="en-US" sz="1800" dirty="0">
              <a:latin typeface="Arial" charset="0"/>
              <a:cs typeface="Arial" charset="0"/>
            </a:endParaRPr>
          </a:p>
          <a:p>
            <a:pPr lvl="1" algn="just">
              <a:lnSpc>
                <a:spcPct val="95000"/>
              </a:lnSpc>
              <a:spcAft>
                <a:spcPts val="669"/>
              </a:spcAft>
            </a:pPr>
            <a:r>
              <a:rPr lang="en-US" altLang="en-US" sz="1600" dirty="0" smtClean="0">
                <a:latin typeface="Arial" charset="0"/>
                <a:cs typeface="Arial" charset="0"/>
              </a:rPr>
              <a:t>Our </a:t>
            </a:r>
            <a:r>
              <a:rPr lang="en-US" altLang="en-US" sz="1600" dirty="0">
                <a:latin typeface="Arial" charset="0"/>
                <a:cs typeface="Arial" charset="0"/>
              </a:rPr>
              <a:t>service and our firm is designed to reinforce our dedication to the highest ethical standards.  This has been, and will always be, a non-negotiable aspect of RVK.</a:t>
            </a:r>
          </a:p>
          <a:p>
            <a:pPr algn="just">
              <a:lnSpc>
                <a:spcPct val="95000"/>
              </a:lnSpc>
              <a:spcAft>
                <a:spcPts val="669"/>
              </a:spcAft>
            </a:pPr>
            <a:r>
              <a:rPr lang="en-US" altLang="en-US" sz="1800" b="1" dirty="0">
                <a:latin typeface="Arial" charset="0"/>
                <a:cs typeface="Arial" charset="0"/>
              </a:rPr>
              <a:t>Employee </a:t>
            </a:r>
            <a:r>
              <a:rPr lang="en-US" altLang="en-US" sz="1800" b="1" dirty="0" smtClean="0">
                <a:latin typeface="Arial" charset="0"/>
                <a:cs typeface="Arial" charset="0"/>
              </a:rPr>
              <a:t>Ownership</a:t>
            </a:r>
            <a:endParaRPr lang="en-US" altLang="en-US" sz="1800" dirty="0">
              <a:latin typeface="Arial" charset="0"/>
              <a:cs typeface="Arial" charset="0"/>
            </a:endParaRPr>
          </a:p>
          <a:p>
            <a:pPr lvl="1" algn="just">
              <a:lnSpc>
                <a:spcPct val="95000"/>
              </a:lnSpc>
              <a:spcAft>
                <a:spcPts val="669"/>
              </a:spcAft>
            </a:pPr>
            <a:r>
              <a:rPr lang="en-US" altLang="en-US" sz="1600" dirty="0" smtClean="0">
                <a:latin typeface="Arial" charset="0"/>
                <a:cs typeface="Arial" charset="0"/>
              </a:rPr>
              <a:t>RVK </a:t>
            </a:r>
            <a:r>
              <a:rPr lang="en-US" altLang="en-US" sz="1600" dirty="0">
                <a:latin typeface="Arial" charset="0"/>
                <a:cs typeface="Arial" charset="0"/>
              </a:rPr>
              <a:t>is 100% employee owned and all RVK owners must be practicing consulting professionals.</a:t>
            </a:r>
          </a:p>
          <a:p>
            <a:pPr lvl="1" eaLnBrk="1" hangingPunct="1"/>
            <a:endParaRPr lang="en-US" altLang="en-US" sz="1600" dirty="0">
              <a:latin typeface="Arial" charset="0"/>
              <a:cs typeface="Arial" charset="0"/>
            </a:endParaRPr>
          </a:p>
        </p:txBody>
      </p:sp>
      <p:sp>
        <p:nvSpPr>
          <p:cNvPr id="34820" name="Text Box 6"/>
          <p:cNvSpPr txBox="1">
            <a:spLocks noChangeArrowheads="1"/>
          </p:cNvSpPr>
          <p:nvPr/>
        </p:nvSpPr>
        <p:spPr bwMode="auto">
          <a:xfrm>
            <a:off x="335280" y="1135199"/>
            <a:ext cx="5113020" cy="41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565" tIns="51284" rIns="102565" bIns="51284">
            <a:spAutoFit/>
          </a:bodyPr>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50000"/>
              </a:spcBef>
              <a:buClr>
                <a:srgbClr val="FFFFCC"/>
              </a:buClr>
              <a:buFontTx/>
              <a:buNone/>
            </a:pPr>
            <a:r>
              <a:rPr lang="en-US" altLang="en-US" sz="2000" b="1" dirty="0">
                <a:cs typeface="Arial" charset="0"/>
              </a:rPr>
              <a:t>Key Elements of Our Culture</a:t>
            </a:r>
          </a:p>
        </p:txBody>
      </p:sp>
      <p:sp>
        <p:nvSpPr>
          <p:cNvPr id="6" name="Slide Number Placeholder 1"/>
          <p:cNvSpPr txBox="1">
            <a:spLocks/>
          </p:cNvSpPr>
          <p:nvPr/>
        </p:nvSpPr>
        <p:spPr>
          <a:xfrm>
            <a:off x="2589373" y="7377741"/>
            <a:ext cx="4555160" cy="263046"/>
          </a:xfrm>
          <a:prstGeom prst="rect">
            <a:avLst/>
          </a:prstGeom>
        </p:spPr>
        <p:txBody>
          <a:bodyPr vert="horz" lIns="101882" tIns="50941" rIns="101882" bIns="50941" rtlCol="0" anchor="t" anchorCtr="0"/>
          <a:lstStyle>
            <a:defPPr>
              <a:defRPr lang="en-US"/>
            </a:defPPr>
            <a:lvl1pPr marL="0" algn="l" defTabSz="509412" rtl="0" eaLnBrk="1" latinLnBrk="0" hangingPunct="1">
              <a:defRPr sz="1000" kern="1200">
                <a:solidFill>
                  <a:schemeClr val="tx1">
                    <a:tint val="75000"/>
                  </a:schemeClr>
                </a:solidFill>
                <a:latin typeface="Arial"/>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pPr algn="ctr"/>
            <a:fld id="{13BA5BDA-CDBF-6649-8924-762F58EC49E4}" type="slidenum">
              <a:rPr lang="en-US" smtClean="0"/>
              <a:pPr algn="ctr"/>
              <a:t>8</a:t>
            </a:fld>
            <a:endParaRPr lang="en-US" dirty="0"/>
          </a:p>
        </p:txBody>
      </p:sp>
    </p:spTree>
    <p:extLst>
      <p:ext uri="{BB962C8B-B14F-4D97-AF65-F5344CB8AC3E}">
        <p14:creationId xmlns:p14="http://schemas.microsoft.com/office/powerpoint/2010/main" val="20186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Straight Connector 7174"/>
          <p:cNvCxnSpPr>
            <a:cxnSpLocks noChangeShapeType="1"/>
          </p:cNvCxnSpPr>
          <p:nvPr/>
        </p:nvCxnSpPr>
        <p:spPr bwMode="auto">
          <a:xfrm>
            <a:off x="247970" y="5741145"/>
            <a:ext cx="1313046" cy="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202" name="Rounded Rectangle 63"/>
          <p:cNvSpPr>
            <a:spLocks noChangeArrowheads="1"/>
          </p:cNvSpPr>
          <p:nvPr/>
        </p:nvSpPr>
        <p:spPr bwMode="auto">
          <a:xfrm>
            <a:off x="1760220" y="4283819"/>
            <a:ext cx="1257300" cy="658495"/>
          </a:xfrm>
          <a:prstGeom prst="roundRect">
            <a:avLst>
              <a:gd name="adj" fmla="val 16667"/>
            </a:avLst>
          </a:prstGeom>
          <a:solidFill>
            <a:schemeClr val="accent4">
              <a:alpha val="24706"/>
            </a:schemeClr>
          </a:solidFill>
          <a:ln w="9525">
            <a:solidFill>
              <a:srgbClr val="006633"/>
            </a:solidFill>
            <a:round/>
            <a:headEnd/>
            <a:tailEnd/>
          </a:ln>
        </p:spPr>
        <p:txBody>
          <a:bodyPr lIns="102565" tIns="51284" rIns="102565" bIns="51284"/>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defRPr/>
            </a:pPr>
            <a:endParaRPr lang="en-US" altLang="en-US" sz="2000">
              <a:solidFill>
                <a:srgbClr val="005542"/>
              </a:solidFill>
              <a:latin typeface="Verdana" pitchFamily="34" charset="0"/>
            </a:endParaRPr>
          </a:p>
        </p:txBody>
      </p:sp>
      <p:sp>
        <p:nvSpPr>
          <p:cNvPr id="51203" name="Rounded Rectangle 13"/>
          <p:cNvSpPr>
            <a:spLocks noChangeArrowheads="1"/>
          </p:cNvSpPr>
          <p:nvPr/>
        </p:nvSpPr>
        <p:spPr bwMode="auto">
          <a:xfrm>
            <a:off x="389416" y="2741930"/>
            <a:ext cx="2711926" cy="591926"/>
          </a:xfrm>
          <a:prstGeom prst="roundRect">
            <a:avLst>
              <a:gd name="adj" fmla="val 16667"/>
            </a:avLst>
          </a:prstGeom>
          <a:solidFill>
            <a:schemeClr val="accent1"/>
          </a:solidFill>
          <a:ln w="9525">
            <a:solidFill>
              <a:srgbClr val="001A0D"/>
            </a:solidFill>
            <a:round/>
            <a:headEnd/>
            <a:tailEnd/>
          </a:ln>
        </p:spPr>
        <p:txBody>
          <a:bodyPr lIns="102565" tIns="51284" rIns="102565" bIns="51284"/>
          <a:lstStyle>
            <a:lvl1pPr marL="342900" indent="-365125"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lnSpc>
                <a:spcPct val="150000"/>
              </a:lnSpc>
              <a:spcBef>
                <a:spcPct val="0"/>
              </a:spcBef>
              <a:buFontTx/>
              <a:buNone/>
            </a:pPr>
            <a:r>
              <a:rPr lang="en-US" altLang="en-US" sz="1600" dirty="0">
                <a:solidFill>
                  <a:schemeClr val="bg1"/>
                </a:solidFill>
                <a:cs typeface="Arial" charset="0"/>
              </a:rPr>
              <a:t>Equity</a:t>
            </a:r>
          </a:p>
        </p:txBody>
      </p:sp>
      <p:sp>
        <p:nvSpPr>
          <p:cNvPr id="51204" name="Rounded Rectangle 56"/>
          <p:cNvSpPr>
            <a:spLocks noChangeArrowheads="1"/>
          </p:cNvSpPr>
          <p:nvPr/>
        </p:nvSpPr>
        <p:spPr bwMode="auto">
          <a:xfrm>
            <a:off x="5038805" y="2750925"/>
            <a:ext cx="2188923" cy="627910"/>
          </a:xfrm>
          <a:prstGeom prst="roundRect">
            <a:avLst>
              <a:gd name="adj" fmla="val 16667"/>
            </a:avLst>
          </a:prstGeom>
          <a:solidFill>
            <a:schemeClr val="accent1"/>
          </a:solidFill>
          <a:ln w="9525">
            <a:solidFill>
              <a:srgbClr val="001A0D"/>
            </a:solidFill>
            <a:round/>
            <a:headEnd/>
            <a:tailEnd/>
          </a:ln>
        </p:spPr>
        <p:txBody>
          <a:bodyPr lIns="102565" tIns="51284" rIns="102565" bIns="51284"/>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pPr>
            <a:endParaRPr lang="en-US" altLang="en-US" sz="2000">
              <a:solidFill>
                <a:srgbClr val="005542"/>
              </a:solidFill>
              <a:latin typeface="Verdana" pitchFamily="34" charset="0"/>
            </a:endParaRPr>
          </a:p>
        </p:txBody>
      </p:sp>
      <p:sp>
        <p:nvSpPr>
          <p:cNvPr id="51205" name="TextBox 11"/>
          <p:cNvSpPr txBox="1">
            <a:spLocks noChangeArrowheads="1"/>
          </p:cNvSpPr>
          <p:nvPr/>
        </p:nvSpPr>
        <p:spPr bwMode="auto">
          <a:xfrm>
            <a:off x="4889500" y="2875069"/>
            <a:ext cx="2570480" cy="34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58" tIns="50929" rIns="101858" bIns="50929">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0"/>
              </a:spcBef>
              <a:buFontTx/>
              <a:buNone/>
            </a:pPr>
            <a:r>
              <a:rPr lang="en-US" altLang="en-US" sz="1600" dirty="0">
                <a:solidFill>
                  <a:schemeClr val="bg1"/>
                </a:solidFill>
                <a:cs typeface="Arial" charset="0"/>
              </a:rPr>
              <a:t>Alternative Strategies</a:t>
            </a:r>
          </a:p>
        </p:txBody>
      </p:sp>
      <p:grpSp>
        <p:nvGrpSpPr>
          <p:cNvPr id="51206" name="Group 19"/>
          <p:cNvGrpSpPr>
            <a:grpSpLocks/>
          </p:cNvGrpSpPr>
          <p:nvPr/>
        </p:nvGrpSpPr>
        <p:grpSpPr bwMode="auto">
          <a:xfrm>
            <a:off x="4837057" y="3405825"/>
            <a:ext cx="1276508" cy="786234"/>
            <a:chOff x="7447624" y="3247279"/>
            <a:chExt cx="1231380" cy="561642"/>
          </a:xfrm>
        </p:grpSpPr>
        <p:sp>
          <p:nvSpPr>
            <p:cNvPr id="51279" name="Rounded Rectangle 65"/>
            <p:cNvSpPr>
              <a:spLocks noChangeArrowheads="1"/>
            </p:cNvSpPr>
            <p:nvPr/>
          </p:nvSpPr>
          <p:spPr bwMode="auto">
            <a:xfrm>
              <a:off x="7466154" y="3247279"/>
              <a:ext cx="1212850" cy="561642"/>
            </a:xfrm>
            <a:prstGeom prst="roundRect">
              <a:avLst>
                <a:gd name="adj" fmla="val 16667"/>
              </a:avLst>
            </a:prstGeom>
            <a:solidFill>
              <a:schemeClr val="accent2"/>
            </a:solidFill>
            <a:ln w="9525">
              <a:solidFill>
                <a:srgbClr val="006633"/>
              </a:solidFill>
              <a:round/>
              <a:headEnd/>
              <a:tailEnd/>
            </a:ln>
          </p:spPr>
          <p:txBody>
            <a:bodyPr lIns="92075" tIns="46038" rIns="92075" bIns="46038"/>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pPr>
              <a:endParaRPr lang="en-US" altLang="en-US" sz="2000">
                <a:solidFill>
                  <a:srgbClr val="005542"/>
                </a:solidFill>
                <a:latin typeface="Verdana" pitchFamily="34" charset="0"/>
              </a:endParaRPr>
            </a:p>
          </p:txBody>
        </p:sp>
        <p:sp>
          <p:nvSpPr>
            <p:cNvPr id="51280" name="Text Box 9"/>
            <p:cNvSpPr txBox="1">
              <a:spLocks noChangeArrowheads="1"/>
            </p:cNvSpPr>
            <p:nvPr/>
          </p:nvSpPr>
          <p:spPr bwMode="auto">
            <a:xfrm>
              <a:off x="7447624" y="3267074"/>
              <a:ext cx="123138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0"/>
                </a:spcBef>
                <a:buFontTx/>
                <a:buNone/>
              </a:pPr>
              <a:r>
                <a:rPr lang="en-US" altLang="en-US" sz="1000" dirty="0">
                  <a:solidFill>
                    <a:schemeClr val="bg2"/>
                  </a:solidFill>
                  <a:cs typeface="Arial" charset="0"/>
                </a:rPr>
                <a:t>Steve Hahn, </a:t>
              </a:r>
            </a:p>
            <a:p>
              <a:pPr algn="ctr">
                <a:spcBef>
                  <a:spcPct val="0"/>
                </a:spcBef>
                <a:buFontTx/>
                <a:buNone/>
              </a:pPr>
              <a:r>
                <a:rPr lang="en-US" altLang="en-US" sz="1000" dirty="0">
                  <a:solidFill>
                    <a:schemeClr val="bg2"/>
                  </a:solidFill>
                  <a:cs typeface="Arial" charset="0"/>
                </a:rPr>
                <a:t>CFA</a:t>
              </a:r>
            </a:p>
            <a:p>
              <a:pPr algn="ctr">
                <a:spcBef>
                  <a:spcPct val="0"/>
                </a:spcBef>
                <a:buFontTx/>
                <a:buNone/>
              </a:pPr>
              <a:r>
                <a:rPr lang="en-US" altLang="en-US" sz="1000" dirty="0">
                  <a:solidFill>
                    <a:schemeClr val="bg2"/>
                  </a:solidFill>
                  <a:cs typeface="Arial" charset="0"/>
                </a:rPr>
                <a:t>Private Equity/Real Asset</a:t>
              </a:r>
            </a:p>
          </p:txBody>
        </p:sp>
      </p:grpSp>
      <p:grpSp>
        <p:nvGrpSpPr>
          <p:cNvPr id="51207" name="Group 18"/>
          <p:cNvGrpSpPr>
            <a:grpSpLocks/>
          </p:cNvGrpSpPr>
          <p:nvPr/>
        </p:nvGrpSpPr>
        <p:grpSpPr bwMode="auto">
          <a:xfrm>
            <a:off x="6182600" y="3416619"/>
            <a:ext cx="1351598" cy="786234"/>
            <a:chOff x="6278563" y="3190875"/>
            <a:chExt cx="1230642" cy="590550"/>
          </a:xfrm>
        </p:grpSpPr>
        <p:sp>
          <p:nvSpPr>
            <p:cNvPr id="51277" name="Rounded Rectangle 64"/>
            <p:cNvSpPr>
              <a:spLocks noChangeArrowheads="1"/>
            </p:cNvSpPr>
            <p:nvPr/>
          </p:nvSpPr>
          <p:spPr bwMode="auto">
            <a:xfrm>
              <a:off x="6332571" y="3190875"/>
              <a:ext cx="1167095" cy="590550"/>
            </a:xfrm>
            <a:prstGeom prst="roundRect">
              <a:avLst>
                <a:gd name="adj" fmla="val 16667"/>
              </a:avLst>
            </a:prstGeom>
            <a:solidFill>
              <a:schemeClr val="accent2"/>
            </a:solidFill>
            <a:ln w="9525">
              <a:solidFill>
                <a:srgbClr val="006633"/>
              </a:solidFill>
              <a:round/>
              <a:headEnd/>
              <a:tailEnd/>
            </a:ln>
          </p:spPr>
          <p:txBody>
            <a:bodyPr lIns="92075" tIns="46038" rIns="92075" bIns="46038"/>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pPr>
              <a:endParaRPr lang="en-US" altLang="en-US" sz="2000">
                <a:solidFill>
                  <a:srgbClr val="005542"/>
                </a:solidFill>
                <a:latin typeface="Verdana" pitchFamily="34" charset="0"/>
              </a:endParaRPr>
            </a:p>
          </p:txBody>
        </p:sp>
        <p:sp>
          <p:nvSpPr>
            <p:cNvPr id="51278" name="Text Box 10"/>
            <p:cNvSpPr txBox="1">
              <a:spLocks noChangeArrowheads="1"/>
            </p:cNvSpPr>
            <p:nvPr/>
          </p:nvSpPr>
          <p:spPr bwMode="auto">
            <a:xfrm>
              <a:off x="6278563" y="3213694"/>
              <a:ext cx="123064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0"/>
                </a:spcBef>
                <a:buFontTx/>
                <a:buNone/>
              </a:pPr>
              <a:r>
                <a:rPr lang="en-US" altLang="en-US" sz="1000" dirty="0">
                  <a:solidFill>
                    <a:schemeClr val="bg2"/>
                  </a:solidFill>
                  <a:cs typeface="Arial" charset="0"/>
                </a:rPr>
                <a:t>Todd </a:t>
              </a:r>
              <a:r>
                <a:rPr lang="en-US" altLang="en-US" sz="1000" dirty="0" err="1">
                  <a:solidFill>
                    <a:schemeClr val="bg2"/>
                  </a:solidFill>
                  <a:cs typeface="Arial" charset="0"/>
                </a:rPr>
                <a:t>Shupp</a:t>
              </a:r>
              <a:r>
                <a:rPr lang="en-US" altLang="en-US" sz="1000" dirty="0">
                  <a:solidFill>
                    <a:schemeClr val="bg2"/>
                  </a:solidFill>
                  <a:cs typeface="Arial" charset="0"/>
                </a:rPr>
                <a:t>, </a:t>
              </a:r>
            </a:p>
            <a:p>
              <a:pPr algn="ctr">
                <a:spcBef>
                  <a:spcPct val="0"/>
                </a:spcBef>
                <a:buFontTx/>
                <a:buNone/>
              </a:pPr>
              <a:r>
                <a:rPr lang="en-US" altLang="en-US" sz="1000" dirty="0">
                  <a:solidFill>
                    <a:schemeClr val="bg2"/>
                  </a:solidFill>
                  <a:cs typeface="Arial" charset="0"/>
                </a:rPr>
                <a:t>CFA</a:t>
              </a:r>
            </a:p>
            <a:p>
              <a:pPr algn="ctr">
                <a:spcBef>
                  <a:spcPct val="0"/>
                </a:spcBef>
                <a:buFontTx/>
                <a:buNone/>
              </a:pPr>
              <a:r>
                <a:rPr lang="en-US" altLang="en-US" sz="1000" dirty="0">
                  <a:solidFill>
                    <a:schemeClr val="bg2"/>
                  </a:solidFill>
                  <a:cs typeface="Arial" charset="0"/>
                </a:rPr>
                <a:t>Multi-</a:t>
              </a:r>
              <a:r>
                <a:rPr lang="en-US" altLang="en-US" sz="1000" dirty="0" err="1">
                  <a:solidFill>
                    <a:schemeClr val="bg2"/>
                  </a:solidFill>
                  <a:cs typeface="Arial" charset="0"/>
                </a:rPr>
                <a:t>Strat</a:t>
              </a:r>
              <a:r>
                <a:rPr lang="en-US" altLang="en-US" sz="1000" dirty="0">
                  <a:solidFill>
                    <a:schemeClr val="bg2"/>
                  </a:solidFill>
                  <a:cs typeface="Arial" charset="0"/>
                </a:rPr>
                <a:t>/ </a:t>
              </a:r>
              <a:r>
                <a:rPr lang="en-US" altLang="en-US" sz="1000" dirty="0" err="1">
                  <a:solidFill>
                    <a:schemeClr val="bg2"/>
                  </a:solidFill>
                  <a:cs typeface="Arial" charset="0"/>
                </a:rPr>
                <a:t>FoHF</a:t>
              </a:r>
              <a:r>
                <a:rPr lang="en-US" altLang="en-US" sz="1000" dirty="0">
                  <a:solidFill>
                    <a:schemeClr val="bg2"/>
                  </a:solidFill>
                  <a:cs typeface="Arial" charset="0"/>
                </a:rPr>
                <a:t>/GTAA/DIS</a:t>
              </a:r>
            </a:p>
          </p:txBody>
        </p:sp>
      </p:grpSp>
      <p:grpSp>
        <p:nvGrpSpPr>
          <p:cNvPr id="51208" name="Group 20"/>
          <p:cNvGrpSpPr>
            <a:grpSpLocks/>
          </p:cNvGrpSpPr>
          <p:nvPr/>
        </p:nvGrpSpPr>
        <p:grpSpPr bwMode="auto">
          <a:xfrm>
            <a:off x="7795260" y="4276623"/>
            <a:ext cx="1257300" cy="658495"/>
            <a:chOff x="5100638" y="3876675"/>
            <a:chExt cx="1214437" cy="581025"/>
          </a:xfrm>
        </p:grpSpPr>
        <p:sp>
          <p:nvSpPr>
            <p:cNvPr id="51275" name="Rounded Rectangle 63"/>
            <p:cNvSpPr>
              <a:spLocks noChangeArrowheads="1"/>
            </p:cNvSpPr>
            <p:nvPr/>
          </p:nvSpPr>
          <p:spPr bwMode="auto">
            <a:xfrm>
              <a:off x="5100638" y="3876675"/>
              <a:ext cx="1214437" cy="581025"/>
            </a:xfrm>
            <a:prstGeom prst="roundRect">
              <a:avLst>
                <a:gd name="adj" fmla="val 16667"/>
              </a:avLst>
            </a:prstGeom>
            <a:solidFill>
              <a:schemeClr val="accent2"/>
            </a:solidFill>
            <a:ln w="9525">
              <a:solidFill>
                <a:srgbClr val="006633"/>
              </a:solidFill>
              <a:round/>
              <a:headEnd/>
              <a:tailEnd/>
            </a:ln>
          </p:spPr>
          <p:txBody>
            <a:bodyPr lIns="92075" tIns="46038" rIns="92075" bIns="46038"/>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pPr>
              <a:endParaRPr lang="en-US" altLang="en-US" sz="2000">
                <a:solidFill>
                  <a:srgbClr val="005542"/>
                </a:solidFill>
                <a:latin typeface="Verdana" pitchFamily="34" charset="0"/>
              </a:endParaRPr>
            </a:p>
          </p:txBody>
        </p:sp>
        <p:sp>
          <p:nvSpPr>
            <p:cNvPr id="51276" name="Text Box 11"/>
            <p:cNvSpPr txBox="1">
              <a:spLocks noChangeArrowheads="1"/>
            </p:cNvSpPr>
            <p:nvPr/>
          </p:nvSpPr>
          <p:spPr bwMode="auto">
            <a:xfrm>
              <a:off x="5167313" y="3962400"/>
              <a:ext cx="1066799"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0"/>
                </a:spcBef>
                <a:buFontTx/>
                <a:buNone/>
              </a:pPr>
              <a:r>
                <a:rPr lang="en-US" altLang="en-US" sz="1000" dirty="0">
                  <a:solidFill>
                    <a:schemeClr val="bg2"/>
                  </a:solidFill>
                  <a:cs typeface="Arial" charset="0"/>
                </a:rPr>
                <a:t>Scott Krouse</a:t>
              </a:r>
            </a:p>
            <a:p>
              <a:pPr algn="ctr">
                <a:spcBef>
                  <a:spcPct val="0"/>
                </a:spcBef>
                <a:buFontTx/>
                <a:buNone/>
              </a:pPr>
              <a:r>
                <a:rPr lang="en-US" altLang="en-US" sz="1000" dirty="0">
                  <a:solidFill>
                    <a:schemeClr val="bg2"/>
                  </a:solidFill>
                  <a:cs typeface="Arial" charset="0"/>
                </a:rPr>
                <a:t>Consultant</a:t>
              </a:r>
            </a:p>
          </p:txBody>
        </p:sp>
      </p:grpSp>
      <p:grpSp>
        <p:nvGrpSpPr>
          <p:cNvPr id="51209" name="Group 16"/>
          <p:cNvGrpSpPr>
            <a:grpSpLocks/>
          </p:cNvGrpSpPr>
          <p:nvPr/>
        </p:nvGrpSpPr>
        <p:grpSpPr bwMode="auto">
          <a:xfrm>
            <a:off x="3101342" y="3405824"/>
            <a:ext cx="1736648" cy="786234"/>
            <a:chOff x="3765049" y="3219450"/>
            <a:chExt cx="1677050" cy="611953"/>
          </a:xfrm>
        </p:grpSpPr>
        <p:sp>
          <p:nvSpPr>
            <p:cNvPr id="51273" name="Rounded Rectangle 62"/>
            <p:cNvSpPr>
              <a:spLocks noChangeArrowheads="1"/>
            </p:cNvSpPr>
            <p:nvPr/>
          </p:nvSpPr>
          <p:spPr bwMode="auto">
            <a:xfrm>
              <a:off x="3879853" y="3219450"/>
              <a:ext cx="1435714" cy="611953"/>
            </a:xfrm>
            <a:prstGeom prst="roundRect">
              <a:avLst>
                <a:gd name="adj" fmla="val 16667"/>
              </a:avLst>
            </a:prstGeom>
            <a:solidFill>
              <a:schemeClr val="accent2"/>
            </a:solidFill>
            <a:ln w="9525">
              <a:solidFill>
                <a:srgbClr val="006633"/>
              </a:solidFill>
              <a:round/>
              <a:headEnd/>
              <a:tailEnd/>
            </a:ln>
          </p:spPr>
          <p:txBody>
            <a:bodyPr lIns="92075" tIns="46038" rIns="92075" bIns="46038"/>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pPr>
              <a:endParaRPr lang="en-US" altLang="en-US" sz="2000">
                <a:solidFill>
                  <a:srgbClr val="005542"/>
                </a:solidFill>
                <a:latin typeface="Verdana" pitchFamily="34" charset="0"/>
              </a:endParaRPr>
            </a:p>
          </p:txBody>
        </p:sp>
        <p:sp>
          <p:nvSpPr>
            <p:cNvPr id="51274" name="Text Box 14"/>
            <p:cNvSpPr txBox="1">
              <a:spLocks noChangeArrowheads="1"/>
            </p:cNvSpPr>
            <p:nvPr/>
          </p:nvSpPr>
          <p:spPr bwMode="auto">
            <a:xfrm>
              <a:off x="3765049" y="3231706"/>
              <a:ext cx="1677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0"/>
                </a:spcBef>
                <a:buFontTx/>
                <a:buNone/>
              </a:pPr>
              <a:r>
                <a:rPr lang="en-US" altLang="en-US" sz="1000" dirty="0">
                  <a:solidFill>
                    <a:schemeClr val="bg2"/>
                  </a:solidFill>
                  <a:latin typeface="Arial" panose="020B0604020202020204" pitchFamily="34" charset="0"/>
                  <a:cs typeface="Arial" panose="020B0604020202020204" pitchFamily="34" charset="0"/>
                </a:rPr>
                <a:t>Amy Hsiang, </a:t>
              </a:r>
            </a:p>
            <a:p>
              <a:pPr algn="ctr">
                <a:spcBef>
                  <a:spcPct val="0"/>
                </a:spcBef>
                <a:buFontTx/>
                <a:buNone/>
              </a:pPr>
              <a:r>
                <a:rPr lang="en-US" altLang="en-US" sz="1000" dirty="0">
                  <a:solidFill>
                    <a:schemeClr val="bg2"/>
                  </a:solidFill>
                  <a:latin typeface="Arial" panose="020B0604020202020204" pitchFamily="34" charset="0"/>
                  <a:cs typeface="Arial" panose="020B0604020202020204" pitchFamily="34" charset="0"/>
                </a:rPr>
                <a:t>CFA</a:t>
              </a:r>
            </a:p>
            <a:p>
              <a:pPr algn="ctr">
                <a:spcBef>
                  <a:spcPct val="0"/>
                </a:spcBef>
                <a:buFont typeface="Wingdings" pitchFamily="2" charset="2"/>
                <a:buNone/>
              </a:pPr>
              <a:r>
                <a:rPr lang="en-US" altLang="en-US" sz="1000" dirty="0">
                  <a:solidFill>
                    <a:schemeClr val="bg2"/>
                  </a:solidFill>
                  <a:latin typeface="Arial" panose="020B0604020202020204" pitchFamily="34" charset="0"/>
                  <a:cs typeface="Arial" panose="020B0604020202020204" pitchFamily="34" charset="0"/>
                </a:rPr>
                <a:t>Traditional Fixed Income,   Alternative Credit</a:t>
              </a:r>
            </a:p>
          </p:txBody>
        </p:sp>
      </p:grpSp>
      <p:grpSp>
        <p:nvGrpSpPr>
          <p:cNvPr id="51211" name="Group 2"/>
          <p:cNvGrpSpPr>
            <a:grpSpLocks/>
          </p:cNvGrpSpPr>
          <p:nvPr/>
        </p:nvGrpSpPr>
        <p:grpSpPr bwMode="auto">
          <a:xfrm>
            <a:off x="6286500" y="4954907"/>
            <a:ext cx="1257300" cy="658495"/>
            <a:chOff x="6888956" y="3876671"/>
            <a:chExt cx="1214437" cy="581025"/>
          </a:xfrm>
        </p:grpSpPr>
        <p:sp>
          <p:nvSpPr>
            <p:cNvPr id="51269" name="Rounded Rectangle 63"/>
            <p:cNvSpPr>
              <a:spLocks noChangeArrowheads="1"/>
            </p:cNvSpPr>
            <p:nvPr/>
          </p:nvSpPr>
          <p:spPr bwMode="auto">
            <a:xfrm>
              <a:off x="6888956" y="3876671"/>
              <a:ext cx="1214437" cy="581025"/>
            </a:xfrm>
            <a:prstGeom prst="roundRect">
              <a:avLst>
                <a:gd name="adj" fmla="val 16667"/>
              </a:avLst>
            </a:prstGeom>
            <a:solidFill>
              <a:schemeClr val="accent4">
                <a:alpha val="24706"/>
              </a:schemeClr>
            </a:solidFill>
            <a:ln w="9525">
              <a:solidFill>
                <a:srgbClr val="006633"/>
              </a:solidFill>
              <a:round/>
              <a:headEnd/>
              <a:tailEnd/>
            </a:ln>
          </p:spPr>
          <p:txBody>
            <a:bodyPr lIns="92075" tIns="46038" rIns="92075" bIns="46038"/>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defRPr/>
              </a:pPr>
              <a:endParaRPr lang="en-US" altLang="en-US" sz="2000">
                <a:solidFill>
                  <a:srgbClr val="005542"/>
                </a:solidFill>
                <a:latin typeface="Verdana" pitchFamily="34" charset="0"/>
              </a:endParaRPr>
            </a:p>
          </p:txBody>
        </p:sp>
        <p:sp>
          <p:nvSpPr>
            <p:cNvPr id="51270" name="TextBox 26"/>
            <p:cNvSpPr txBox="1">
              <a:spLocks noChangeArrowheads="1"/>
            </p:cNvSpPr>
            <p:nvPr/>
          </p:nvSpPr>
          <p:spPr bwMode="auto">
            <a:xfrm>
              <a:off x="6905624" y="3906322"/>
              <a:ext cx="118586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round/>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0"/>
                </a:spcBef>
                <a:buFont typeface="Wingdings" pitchFamily="2" charset="2"/>
                <a:buNone/>
              </a:pPr>
              <a:r>
                <a:rPr lang="en-US" altLang="en-US" sz="1000" dirty="0">
                  <a:cs typeface="Arial" charset="0"/>
                </a:rPr>
                <a:t>Kirby Francis</a:t>
              </a:r>
            </a:p>
            <a:p>
              <a:pPr algn="ctr" eaLnBrk="1" hangingPunct="1">
                <a:spcBef>
                  <a:spcPct val="0"/>
                </a:spcBef>
                <a:buFont typeface="Wingdings" pitchFamily="2" charset="2"/>
                <a:buNone/>
              </a:pPr>
              <a:r>
                <a:rPr lang="en-US" altLang="en-US" sz="1000" dirty="0">
                  <a:cs typeface="Arial" charset="0"/>
                </a:rPr>
                <a:t>Manager Research Analyst</a:t>
              </a:r>
            </a:p>
          </p:txBody>
        </p:sp>
      </p:grpSp>
      <p:grpSp>
        <p:nvGrpSpPr>
          <p:cNvPr id="51212" name="Group 21"/>
          <p:cNvGrpSpPr>
            <a:grpSpLocks/>
          </p:cNvGrpSpPr>
          <p:nvPr/>
        </p:nvGrpSpPr>
        <p:grpSpPr bwMode="auto">
          <a:xfrm>
            <a:off x="7795260" y="5676374"/>
            <a:ext cx="1257300" cy="658495"/>
            <a:chOff x="5097464" y="5182393"/>
            <a:chExt cx="1214437" cy="581025"/>
          </a:xfrm>
        </p:grpSpPr>
        <p:sp>
          <p:nvSpPr>
            <p:cNvPr id="51267" name="Rounded Rectangle 63"/>
            <p:cNvSpPr>
              <a:spLocks noChangeArrowheads="1"/>
            </p:cNvSpPr>
            <p:nvPr/>
          </p:nvSpPr>
          <p:spPr bwMode="auto">
            <a:xfrm>
              <a:off x="5097464" y="5182393"/>
              <a:ext cx="1214437" cy="581025"/>
            </a:xfrm>
            <a:prstGeom prst="roundRect">
              <a:avLst>
                <a:gd name="adj" fmla="val 16667"/>
              </a:avLst>
            </a:prstGeom>
            <a:solidFill>
              <a:schemeClr val="accent2"/>
            </a:solidFill>
            <a:ln w="9525">
              <a:solidFill>
                <a:srgbClr val="006633"/>
              </a:solidFill>
              <a:round/>
              <a:headEnd/>
              <a:tailEnd/>
            </a:ln>
          </p:spPr>
          <p:txBody>
            <a:bodyPr lIns="92075" tIns="46038" rIns="92075" bIns="46038"/>
            <a:lstStyle>
              <a:lvl1pPr marL="342900" indent="-342900" eaLnBrk="0" hangingPunct="0">
                <a:spcBef>
                  <a:spcPct val="20000"/>
                </a:spcBef>
                <a:buFont typeface="Arial" charset="0"/>
                <a:buChar char="•"/>
                <a:defRPr sz="2200">
                  <a:solidFill>
                    <a:schemeClr val="tx1"/>
                  </a:solidFill>
                  <a:latin typeface="Arial" charset="0"/>
                </a:defRPr>
              </a:lvl1pPr>
              <a:lvl2pPr marL="741363" indent="-284163" eaLnBrk="0" hangingPunct="0">
                <a:spcBef>
                  <a:spcPct val="20000"/>
                </a:spcBef>
                <a:buFont typeface="Arial" charset="0"/>
                <a:buChar char="–"/>
                <a:defRPr>
                  <a:solidFill>
                    <a:schemeClr val="tx1"/>
                  </a:solidFill>
                  <a:latin typeface="Arial" charset="0"/>
                </a:defRPr>
              </a:lvl2pPr>
              <a:lvl3pPr marL="1141413" indent="-227013" eaLnBrk="0" hangingPunct="0">
                <a:spcBef>
                  <a:spcPct val="20000"/>
                </a:spcBef>
                <a:buFont typeface="Arial" charset="0"/>
                <a:buChar char="•"/>
                <a:defRPr>
                  <a:solidFill>
                    <a:schemeClr val="tx1"/>
                  </a:solidFill>
                  <a:latin typeface="Arial" charset="0"/>
                </a:defRPr>
              </a:lvl3pPr>
              <a:lvl4pPr marL="1598613" indent="-227013" eaLnBrk="0" hangingPunct="0">
                <a:spcBef>
                  <a:spcPct val="20000"/>
                </a:spcBef>
                <a:buFont typeface="Arial" charset="0"/>
                <a:buChar char="–"/>
                <a:defRPr>
                  <a:solidFill>
                    <a:schemeClr val="tx1"/>
                  </a:solidFill>
                  <a:latin typeface="Arial" charset="0"/>
                </a:defRPr>
              </a:lvl4pPr>
              <a:lvl5pPr marL="2055813" indent="-227013" eaLnBrk="0" hangingPunct="0">
                <a:spcBef>
                  <a:spcPct val="20000"/>
                </a:spcBef>
                <a:buFont typeface="Arial" charset="0"/>
                <a:buChar char="»"/>
                <a:defRPr>
                  <a:solidFill>
                    <a:schemeClr val="tx1"/>
                  </a:solidFill>
                  <a:latin typeface="Arial" charset="0"/>
                </a:defRPr>
              </a:lvl5pPr>
              <a:lvl6pPr marL="2513013" indent="-227013" eaLnBrk="0" fontAlgn="base" hangingPunct="0">
                <a:spcBef>
                  <a:spcPct val="20000"/>
                </a:spcBef>
                <a:spcAft>
                  <a:spcPct val="0"/>
                </a:spcAft>
                <a:buFont typeface="Arial" charset="0"/>
                <a:buChar char="»"/>
                <a:defRPr>
                  <a:solidFill>
                    <a:schemeClr val="tx1"/>
                  </a:solidFill>
                  <a:latin typeface="Arial" charset="0"/>
                </a:defRPr>
              </a:lvl6pPr>
              <a:lvl7pPr marL="2970213" indent="-227013" eaLnBrk="0" fontAlgn="base" hangingPunct="0">
                <a:spcBef>
                  <a:spcPct val="20000"/>
                </a:spcBef>
                <a:spcAft>
                  <a:spcPct val="0"/>
                </a:spcAft>
                <a:buFont typeface="Arial" charset="0"/>
                <a:buChar char="»"/>
                <a:defRPr>
                  <a:solidFill>
                    <a:schemeClr val="tx1"/>
                  </a:solidFill>
                  <a:latin typeface="Arial" charset="0"/>
                </a:defRPr>
              </a:lvl7pPr>
              <a:lvl8pPr marL="3427413" indent="-227013" eaLnBrk="0" fontAlgn="base" hangingPunct="0">
                <a:spcBef>
                  <a:spcPct val="20000"/>
                </a:spcBef>
                <a:spcAft>
                  <a:spcPct val="0"/>
                </a:spcAft>
                <a:buFont typeface="Arial" charset="0"/>
                <a:buChar char="»"/>
                <a:defRPr>
                  <a:solidFill>
                    <a:schemeClr val="tx1"/>
                  </a:solidFill>
                  <a:latin typeface="Arial" charset="0"/>
                </a:defRPr>
              </a:lvl8pPr>
              <a:lvl9pPr marL="3884613" indent="-227013"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pPr>
              <a:endParaRPr lang="en-US" altLang="en-US" sz="2000">
                <a:solidFill>
                  <a:srgbClr val="005542"/>
                </a:solidFill>
                <a:latin typeface="Verdana" pitchFamily="34" charset="0"/>
              </a:endParaRPr>
            </a:p>
          </p:txBody>
        </p:sp>
        <p:sp>
          <p:nvSpPr>
            <p:cNvPr id="51268" name="TextBox 30"/>
            <p:cNvSpPr txBox="1">
              <a:spLocks noChangeArrowheads="1"/>
            </p:cNvSpPr>
            <p:nvPr/>
          </p:nvSpPr>
          <p:spPr bwMode="auto">
            <a:xfrm>
              <a:off x="5107584" y="5239543"/>
              <a:ext cx="1199257" cy="507831"/>
            </a:xfrm>
            <a:prstGeom prst="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2075" tIns="46038" rIns="92075" bIns="46038"/>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0"/>
                </a:spcBef>
                <a:buFont typeface="Wingdings" pitchFamily="2" charset="2"/>
                <a:buNone/>
              </a:pPr>
              <a:r>
                <a:rPr lang="en-US" altLang="en-US" sz="1000" dirty="0">
                  <a:solidFill>
                    <a:schemeClr val="bg1"/>
                  </a:solidFill>
                  <a:cs typeface="Arial" charset="0"/>
                </a:rPr>
                <a:t>Mark </a:t>
              </a:r>
              <a:r>
                <a:rPr lang="en-US" altLang="en-US" sz="1000" dirty="0" err="1">
                  <a:solidFill>
                    <a:schemeClr val="bg1"/>
                  </a:solidFill>
                  <a:cs typeface="Arial" charset="0"/>
                </a:rPr>
                <a:t>Bartmann</a:t>
              </a:r>
              <a:endParaRPr lang="en-US" altLang="en-US" sz="1000" dirty="0">
                <a:solidFill>
                  <a:schemeClr val="bg1"/>
                </a:solidFill>
                <a:cs typeface="Arial" charset="0"/>
              </a:endParaRPr>
            </a:p>
            <a:p>
              <a:pPr algn="ctr" eaLnBrk="1" hangingPunct="1">
                <a:spcBef>
                  <a:spcPct val="0"/>
                </a:spcBef>
                <a:buFont typeface="Wingdings" pitchFamily="2" charset="2"/>
                <a:buNone/>
              </a:pPr>
              <a:r>
                <a:rPr lang="en-US" altLang="en-US" sz="1000" dirty="0">
                  <a:solidFill>
                    <a:schemeClr val="bg1"/>
                  </a:solidFill>
                  <a:cs typeface="Arial" charset="0"/>
                </a:rPr>
                <a:t>Associate</a:t>
              </a:r>
            </a:p>
            <a:p>
              <a:pPr algn="ctr" eaLnBrk="1" hangingPunct="1">
                <a:spcBef>
                  <a:spcPct val="0"/>
                </a:spcBef>
                <a:buFont typeface="Wingdings" pitchFamily="2" charset="2"/>
                <a:buNone/>
              </a:pPr>
              <a:r>
                <a:rPr lang="en-US" altLang="en-US" sz="1000" dirty="0">
                  <a:solidFill>
                    <a:schemeClr val="bg1"/>
                  </a:solidFill>
                  <a:cs typeface="Arial" charset="0"/>
                </a:rPr>
                <a:t>Consultant</a:t>
              </a:r>
            </a:p>
          </p:txBody>
        </p:sp>
      </p:grpSp>
      <p:sp>
        <p:nvSpPr>
          <p:cNvPr id="51213" name="Rounded Rectangle 59"/>
          <p:cNvSpPr>
            <a:spLocks noChangeArrowheads="1"/>
          </p:cNvSpPr>
          <p:nvPr/>
        </p:nvSpPr>
        <p:spPr bwMode="auto">
          <a:xfrm>
            <a:off x="3855720" y="1453730"/>
            <a:ext cx="1547178" cy="451591"/>
          </a:xfrm>
          <a:prstGeom prst="roundRect">
            <a:avLst>
              <a:gd name="adj" fmla="val 16667"/>
            </a:avLst>
          </a:prstGeom>
          <a:solidFill>
            <a:schemeClr val="tx1"/>
          </a:solidFill>
          <a:ln w="3175">
            <a:solidFill>
              <a:srgbClr val="006633"/>
            </a:solidFill>
            <a:round/>
            <a:headEnd/>
            <a:tailEnd/>
          </a:ln>
        </p:spPr>
        <p:txBody>
          <a:bodyPr lIns="102565" tIns="51284" rIns="102565" bIns="51284"/>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0"/>
              </a:spcBef>
              <a:buFont typeface="Wingdings" pitchFamily="2" charset="2"/>
              <a:buNone/>
            </a:pPr>
            <a:r>
              <a:rPr lang="en-US" altLang="en-US" sz="1100" dirty="0">
                <a:solidFill>
                  <a:schemeClr val="bg1"/>
                </a:solidFill>
                <a:cs typeface="Arial" charset="0"/>
              </a:rPr>
              <a:t>Jim </a:t>
            </a:r>
            <a:r>
              <a:rPr lang="en-US" altLang="en-US" sz="1100" dirty="0" err="1">
                <a:solidFill>
                  <a:schemeClr val="bg1"/>
                </a:solidFill>
                <a:cs typeface="Arial" charset="0"/>
              </a:rPr>
              <a:t>Voytko</a:t>
            </a:r>
            <a:endParaRPr lang="en-US" altLang="en-US" sz="1100" dirty="0">
              <a:solidFill>
                <a:schemeClr val="bg1"/>
              </a:solidFill>
              <a:cs typeface="Arial" charset="0"/>
            </a:endParaRPr>
          </a:p>
          <a:p>
            <a:pPr algn="ctr" eaLnBrk="1" hangingPunct="1">
              <a:spcBef>
                <a:spcPct val="0"/>
              </a:spcBef>
              <a:buFont typeface="Wingdings" pitchFamily="2" charset="2"/>
              <a:buNone/>
            </a:pPr>
            <a:r>
              <a:rPr lang="en-US" altLang="en-US" sz="1100" dirty="0">
                <a:solidFill>
                  <a:schemeClr val="bg1"/>
                </a:solidFill>
                <a:cs typeface="Arial" charset="0"/>
              </a:rPr>
              <a:t>Director of Research</a:t>
            </a:r>
          </a:p>
        </p:txBody>
      </p:sp>
      <p:sp>
        <p:nvSpPr>
          <p:cNvPr id="51214" name="Rounded Rectangle 58"/>
          <p:cNvSpPr>
            <a:spLocks noChangeArrowheads="1"/>
          </p:cNvSpPr>
          <p:nvPr/>
        </p:nvSpPr>
        <p:spPr bwMode="auto">
          <a:xfrm>
            <a:off x="3377249" y="2112221"/>
            <a:ext cx="2619375" cy="487574"/>
          </a:xfrm>
          <a:prstGeom prst="roundRect">
            <a:avLst>
              <a:gd name="adj" fmla="val 16667"/>
            </a:avLst>
          </a:prstGeom>
          <a:solidFill>
            <a:schemeClr val="tx1"/>
          </a:solidFill>
          <a:ln w="9525">
            <a:solidFill>
              <a:srgbClr val="006633"/>
            </a:solidFill>
            <a:round/>
            <a:headEnd/>
            <a:tailEnd/>
          </a:ln>
        </p:spPr>
        <p:txBody>
          <a:bodyPr lIns="102565" tIns="51284" rIns="102565" bIns="51284"/>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pPr>
            <a:endParaRPr lang="en-US" altLang="en-US" sz="2000">
              <a:solidFill>
                <a:srgbClr val="005542"/>
              </a:solidFill>
              <a:latin typeface="Verdana" pitchFamily="34" charset="0"/>
            </a:endParaRPr>
          </a:p>
        </p:txBody>
      </p:sp>
      <p:sp>
        <p:nvSpPr>
          <p:cNvPr id="51215" name="TextBox 4"/>
          <p:cNvSpPr txBox="1">
            <a:spLocks noChangeArrowheads="1"/>
          </p:cNvSpPr>
          <p:nvPr/>
        </p:nvSpPr>
        <p:spPr bwMode="auto">
          <a:xfrm>
            <a:off x="3146744" y="2135610"/>
            <a:ext cx="3055938"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58" tIns="50929" rIns="101858" bIns="50929">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0"/>
              </a:spcBef>
              <a:buFont typeface="Wingdings" pitchFamily="2" charset="2"/>
              <a:buNone/>
            </a:pPr>
            <a:r>
              <a:rPr lang="en-US" altLang="en-US" sz="1100" dirty="0">
                <a:solidFill>
                  <a:schemeClr val="bg2"/>
                </a:solidFill>
                <a:cs typeface="Arial" charset="0"/>
              </a:rPr>
              <a:t>Sean Ealy, CFA</a:t>
            </a:r>
          </a:p>
          <a:p>
            <a:pPr algn="ctr" eaLnBrk="1" hangingPunct="1">
              <a:spcBef>
                <a:spcPct val="0"/>
              </a:spcBef>
              <a:buFontTx/>
              <a:buNone/>
            </a:pPr>
            <a:r>
              <a:rPr lang="en-US" altLang="en-US" sz="1100" dirty="0">
                <a:solidFill>
                  <a:schemeClr val="bg2"/>
                </a:solidFill>
                <a:cs typeface="Arial" charset="0"/>
              </a:rPr>
              <a:t>Director of Investment Manager Research</a:t>
            </a:r>
          </a:p>
        </p:txBody>
      </p:sp>
      <p:sp>
        <p:nvSpPr>
          <p:cNvPr id="51216" name="Rounded Rectangle 54"/>
          <p:cNvSpPr>
            <a:spLocks noChangeArrowheads="1"/>
          </p:cNvSpPr>
          <p:nvPr/>
        </p:nvSpPr>
        <p:spPr bwMode="auto">
          <a:xfrm>
            <a:off x="3274221" y="2740130"/>
            <a:ext cx="1335881" cy="626110"/>
          </a:xfrm>
          <a:prstGeom prst="roundRect">
            <a:avLst>
              <a:gd name="adj" fmla="val 16667"/>
            </a:avLst>
          </a:prstGeom>
          <a:solidFill>
            <a:schemeClr val="accent1"/>
          </a:solidFill>
          <a:ln w="9525">
            <a:solidFill>
              <a:srgbClr val="001A0D"/>
            </a:solidFill>
            <a:round/>
            <a:headEnd/>
            <a:tailEnd/>
          </a:ln>
        </p:spPr>
        <p:txBody>
          <a:bodyPr lIns="102565" tIns="51284" rIns="102565" bIns="51284"/>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pPr>
            <a:endParaRPr lang="en-US" altLang="en-US" sz="2000">
              <a:solidFill>
                <a:srgbClr val="005542"/>
              </a:solidFill>
              <a:latin typeface="Verdana" pitchFamily="34" charset="0"/>
            </a:endParaRPr>
          </a:p>
        </p:txBody>
      </p:sp>
      <p:sp>
        <p:nvSpPr>
          <p:cNvPr id="51217" name="TextBox 8"/>
          <p:cNvSpPr txBox="1">
            <a:spLocks noChangeArrowheads="1"/>
          </p:cNvSpPr>
          <p:nvPr/>
        </p:nvSpPr>
        <p:spPr bwMode="auto">
          <a:xfrm>
            <a:off x="3185161" y="2875071"/>
            <a:ext cx="1498283" cy="34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58" tIns="50929" rIns="101858" bIns="50929">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0"/>
              </a:spcBef>
              <a:buFontTx/>
              <a:buNone/>
            </a:pPr>
            <a:r>
              <a:rPr lang="en-US" altLang="en-US" sz="1600" dirty="0">
                <a:solidFill>
                  <a:schemeClr val="bg1"/>
                </a:solidFill>
                <a:cs typeface="Arial" charset="0"/>
              </a:rPr>
              <a:t>Fixed Income</a:t>
            </a:r>
          </a:p>
        </p:txBody>
      </p:sp>
      <p:sp>
        <p:nvSpPr>
          <p:cNvPr id="51218" name="Rounded Rectangle 55"/>
          <p:cNvSpPr>
            <a:spLocks noChangeArrowheads="1"/>
          </p:cNvSpPr>
          <p:nvPr/>
        </p:nvSpPr>
        <p:spPr bwMode="auto">
          <a:xfrm>
            <a:off x="7718425" y="2756326"/>
            <a:ext cx="1334135" cy="660295"/>
          </a:xfrm>
          <a:prstGeom prst="roundRect">
            <a:avLst>
              <a:gd name="adj" fmla="val 16667"/>
            </a:avLst>
          </a:prstGeom>
          <a:solidFill>
            <a:schemeClr val="accent1"/>
          </a:solidFill>
          <a:ln w="9525">
            <a:solidFill>
              <a:srgbClr val="001A0D"/>
            </a:solidFill>
            <a:round/>
            <a:headEnd/>
            <a:tailEnd/>
          </a:ln>
        </p:spPr>
        <p:txBody>
          <a:bodyPr lIns="102565" tIns="51284" rIns="102565" bIns="51284"/>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pPr>
            <a:endParaRPr lang="en-US" altLang="en-US" sz="2000">
              <a:solidFill>
                <a:srgbClr val="005542"/>
              </a:solidFill>
              <a:latin typeface="Verdana" pitchFamily="34" charset="0"/>
            </a:endParaRPr>
          </a:p>
        </p:txBody>
      </p:sp>
      <p:sp>
        <p:nvSpPr>
          <p:cNvPr id="51219" name="TextBox 10"/>
          <p:cNvSpPr txBox="1">
            <a:spLocks noChangeArrowheads="1"/>
          </p:cNvSpPr>
          <p:nvPr/>
        </p:nvSpPr>
        <p:spPr bwMode="auto">
          <a:xfrm>
            <a:off x="7711440" y="2890331"/>
            <a:ext cx="1311827"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58" tIns="50929" rIns="101858" bIns="50929">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0"/>
              </a:spcBef>
              <a:buFontTx/>
              <a:buNone/>
            </a:pPr>
            <a:r>
              <a:rPr lang="en-US" altLang="en-US" sz="1600" dirty="0">
                <a:solidFill>
                  <a:schemeClr val="bg1"/>
                </a:solidFill>
                <a:cs typeface="Arial" charset="0"/>
              </a:rPr>
              <a:t>Real Estate</a:t>
            </a:r>
          </a:p>
        </p:txBody>
      </p:sp>
      <p:grpSp>
        <p:nvGrpSpPr>
          <p:cNvPr id="51222" name="Group 17"/>
          <p:cNvGrpSpPr>
            <a:grpSpLocks/>
          </p:cNvGrpSpPr>
          <p:nvPr/>
        </p:nvGrpSpPr>
        <p:grpSpPr bwMode="auto">
          <a:xfrm>
            <a:off x="7795260" y="3454403"/>
            <a:ext cx="1257300" cy="768245"/>
            <a:chOff x="5100638" y="3200400"/>
            <a:chExt cx="1214437" cy="581025"/>
          </a:xfrm>
        </p:grpSpPr>
        <p:sp>
          <p:nvSpPr>
            <p:cNvPr id="51265" name="Rounded Rectangle 63"/>
            <p:cNvSpPr>
              <a:spLocks noChangeArrowheads="1"/>
            </p:cNvSpPr>
            <p:nvPr/>
          </p:nvSpPr>
          <p:spPr bwMode="auto">
            <a:xfrm>
              <a:off x="5100638" y="3200400"/>
              <a:ext cx="1214437" cy="581025"/>
            </a:xfrm>
            <a:prstGeom prst="roundRect">
              <a:avLst>
                <a:gd name="adj" fmla="val 16667"/>
              </a:avLst>
            </a:prstGeom>
            <a:solidFill>
              <a:schemeClr val="accent2"/>
            </a:solidFill>
            <a:ln w="9525">
              <a:solidFill>
                <a:srgbClr val="006633"/>
              </a:solidFill>
              <a:round/>
              <a:headEnd/>
              <a:tailEnd/>
            </a:ln>
          </p:spPr>
          <p:txBody>
            <a:bodyPr lIns="92075" tIns="46038" rIns="92075" bIns="46038"/>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pPr>
              <a:endParaRPr lang="en-US" altLang="en-US" sz="2000">
                <a:solidFill>
                  <a:srgbClr val="005542"/>
                </a:solidFill>
                <a:latin typeface="Verdana" pitchFamily="34" charset="0"/>
              </a:endParaRPr>
            </a:p>
          </p:txBody>
        </p:sp>
        <p:sp>
          <p:nvSpPr>
            <p:cNvPr id="51266" name="Text Box 11"/>
            <p:cNvSpPr txBox="1">
              <a:spLocks noChangeArrowheads="1"/>
            </p:cNvSpPr>
            <p:nvPr/>
          </p:nvSpPr>
          <p:spPr bwMode="auto">
            <a:xfrm>
              <a:off x="5181600" y="3305175"/>
              <a:ext cx="112841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0"/>
                </a:spcBef>
                <a:buFontTx/>
                <a:buNone/>
              </a:pPr>
              <a:r>
                <a:rPr lang="en-US" altLang="en-US" sz="1000" dirty="0">
                  <a:solidFill>
                    <a:schemeClr val="bg2"/>
                  </a:solidFill>
                  <a:cs typeface="Arial" charset="0"/>
                </a:rPr>
                <a:t>Dan </a:t>
              </a:r>
              <a:r>
                <a:rPr lang="en-US" altLang="en-US" sz="1000" dirty="0" err="1">
                  <a:solidFill>
                    <a:schemeClr val="bg2"/>
                  </a:solidFill>
                  <a:cs typeface="Arial" charset="0"/>
                </a:rPr>
                <a:t>Krivinskas</a:t>
              </a:r>
              <a:endParaRPr lang="en-US" altLang="en-US" sz="1000" dirty="0">
                <a:solidFill>
                  <a:schemeClr val="bg2"/>
                </a:solidFill>
                <a:cs typeface="Arial" charset="0"/>
              </a:endParaRPr>
            </a:p>
            <a:p>
              <a:pPr algn="ctr">
                <a:spcBef>
                  <a:spcPct val="0"/>
                </a:spcBef>
                <a:buFont typeface="Wingdings" pitchFamily="2" charset="2"/>
                <a:buNone/>
              </a:pPr>
              <a:r>
                <a:rPr lang="en-US" altLang="en-US" sz="900" dirty="0">
                  <a:solidFill>
                    <a:schemeClr val="bg2"/>
                  </a:solidFill>
                  <a:cs typeface="Arial" charset="0"/>
                </a:rPr>
                <a:t>Director of Real Estate Consulting</a:t>
              </a:r>
            </a:p>
          </p:txBody>
        </p:sp>
      </p:grpSp>
      <p:cxnSp>
        <p:nvCxnSpPr>
          <p:cNvPr id="51224" name="Straight Connector 26"/>
          <p:cNvCxnSpPr>
            <a:cxnSpLocks noChangeShapeType="1"/>
            <a:endCxn id="51215" idx="0"/>
          </p:cNvCxnSpPr>
          <p:nvPr/>
        </p:nvCxnSpPr>
        <p:spPr bwMode="auto">
          <a:xfrm>
            <a:off x="4669472" y="1919710"/>
            <a:ext cx="5238" cy="2159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225" name="Straight Connector 7167"/>
          <p:cNvCxnSpPr>
            <a:cxnSpLocks noChangeShapeType="1"/>
          </p:cNvCxnSpPr>
          <p:nvPr/>
        </p:nvCxnSpPr>
        <p:spPr bwMode="auto">
          <a:xfrm flipH="1">
            <a:off x="4610101" y="1899920"/>
            <a:ext cx="3493" cy="19251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226" name="Straight Connector 7228"/>
          <p:cNvCxnSpPr>
            <a:cxnSpLocks noChangeShapeType="1"/>
            <a:endCxn id="51215" idx="1"/>
          </p:cNvCxnSpPr>
          <p:nvPr/>
        </p:nvCxnSpPr>
        <p:spPr bwMode="auto">
          <a:xfrm flipV="1">
            <a:off x="1849280" y="2362308"/>
            <a:ext cx="1297464" cy="343641"/>
          </a:xfrm>
          <a:prstGeom prst="bentConnector3">
            <a:avLst>
              <a:gd name="adj1" fmla="val 50000"/>
            </a:avLst>
          </a:prstGeom>
          <a:noFill/>
          <a:ln w="952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227" name="Straight Connector 36"/>
          <p:cNvCxnSpPr>
            <a:cxnSpLocks noChangeShapeType="1"/>
            <a:stCxn id="51216" idx="0"/>
            <a:endCxn id="51214" idx="2"/>
          </p:cNvCxnSpPr>
          <p:nvPr/>
        </p:nvCxnSpPr>
        <p:spPr bwMode="auto">
          <a:xfrm rot="5400000" flipH="1" flipV="1">
            <a:off x="4244382" y="2297577"/>
            <a:ext cx="140335" cy="744775"/>
          </a:xfrm>
          <a:prstGeom prst="bentConnector3">
            <a:avLst>
              <a:gd name="adj1" fmla="val 50000"/>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228" name="Straight Connector 38"/>
          <p:cNvCxnSpPr>
            <a:cxnSpLocks noChangeShapeType="1"/>
            <a:stCxn id="51218" idx="0"/>
          </p:cNvCxnSpPr>
          <p:nvPr/>
        </p:nvCxnSpPr>
        <p:spPr bwMode="auto">
          <a:xfrm rot="16200000" flipV="1">
            <a:off x="6955637" y="1326469"/>
            <a:ext cx="400316" cy="2459397"/>
          </a:xfrm>
          <a:prstGeom prst="bentConnector2">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 name="Group 3"/>
          <p:cNvGrpSpPr/>
          <p:nvPr/>
        </p:nvGrpSpPr>
        <p:grpSpPr>
          <a:xfrm>
            <a:off x="303716" y="4284192"/>
            <a:ext cx="1341121" cy="658495"/>
            <a:chOff x="990600" y="4410077"/>
            <a:chExt cx="1219201" cy="581025"/>
          </a:xfrm>
        </p:grpSpPr>
        <p:sp>
          <p:nvSpPr>
            <p:cNvPr id="51232" name="Rounded Rectangle 63"/>
            <p:cNvSpPr>
              <a:spLocks noChangeArrowheads="1"/>
            </p:cNvSpPr>
            <p:nvPr/>
          </p:nvSpPr>
          <p:spPr bwMode="auto">
            <a:xfrm>
              <a:off x="995364" y="4410077"/>
              <a:ext cx="1214437" cy="581025"/>
            </a:xfrm>
            <a:prstGeom prst="roundRect">
              <a:avLst>
                <a:gd name="adj" fmla="val 16667"/>
              </a:avLst>
            </a:prstGeom>
            <a:solidFill>
              <a:schemeClr val="accent4">
                <a:alpha val="24706"/>
              </a:schemeClr>
            </a:solidFill>
            <a:ln w="9525">
              <a:solidFill>
                <a:srgbClr val="006633"/>
              </a:solidFill>
              <a:round/>
              <a:headEnd/>
              <a:tailEnd/>
            </a:ln>
          </p:spPr>
          <p:txBody>
            <a:bodyPr lIns="92053" tIns="46028" rIns="92053" bIns="46028"/>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defRPr/>
              </a:pPr>
              <a:endParaRPr lang="en-US" altLang="en-US" sz="2000">
                <a:solidFill>
                  <a:srgbClr val="005542"/>
                </a:solidFill>
                <a:latin typeface="Verdana" pitchFamily="34" charset="0"/>
              </a:endParaRPr>
            </a:p>
          </p:txBody>
        </p:sp>
        <p:sp>
          <p:nvSpPr>
            <p:cNvPr id="51230" name="TextBox 51"/>
            <p:cNvSpPr txBox="1">
              <a:spLocks noChangeArrowheads="1"/>
            </p:cNvSpPr>
            <p:nvPr/>
          </p:nvSpPr>
          <p:spPr bwMode="auto">
            <a:xfrm>
              <a:off x="990600" y="4446590"/>
              <a:ext cx="1143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0"/>
                </a:spcBef>
                <a:buFont typeface="Wingdings" pitchFamily="2" charset="2"/>
                <a:buNone/>
              </a:pPr>
              <a:r>
                <a:rPr lang="en-US" altLang="en-US" sz="1000" dirty="0">
                  <a:cs typeface="Arial" charset="0"/>
                </a:rPr>
                <a:t>Britt Vriesman</a:t>
              </a:r>
            </a:p>
            <a:p>
              <a:pPr algn="ctr" eaLnBrk="1" hangingPunct="1">
                <a:spcBef>
                  <a:spcPct val="0"/>
                </a:spcBef>
                <a:buFont typeface="Wingdings" pitchFamily="2" charset="2"/>
                <a:buNone/>
              </a:pPr>
              <a:r>
                <a:rPr lang="en-US" altLang="en-US" sz="1000" dirty="0">
                  <a:cs typeface="Arial" charset="0"/>
                </a:rPr>
                <a:t>Manager Research Analyst</a:t>
              </a:r>
            </a:p>
          </p:txBody>
        </p:sp>
      </p:grpSp>
      <p:grpSp>
        <p:nvGrpSpPr>
          <p:cNvPr id="51231" name="Group 2"/>
          <p:cNvGrpSpPr>
            <a:grpSpLocks/>
          </p:cNvGrpSpPr>
          <p:nvPr/>
        </p:nvGrpSpPr>
        <p:grpSpPr bwMode="auto">
          <a:xfrm>
            <a:off x="4861560" y="4969301"/>
            <a:ext cx="1355090" cy="658495"/>
            <a:chOff x="6842813" y="3876671"/>
            <a:chExt cx="1308893" cy="581025"/>
          </a:xfrm>
        </p:grpSpPr>
        <p:sp>
          <p:nvSpPr>
            <p:cNvPr id="51261" name="Rounded Rectangle 63"/>
            <p:cNvSpPr>
              <a:spLocks noChangeArrowheads="1"/>
            </p:cNvSpPr>
            <p:nvPr/>
          </p:nvSpPr>
          <p:spPr bwMode="auto">
            <a:xfrm>
              <a:off x="6888355" y="3876671"/>
              <a:ext cx="1214437" cy="581025"/>
            </a:xfrm>
            <a:prstGeom prst="roundRect">
              <a:avLst>
                <a:gd name="adj" fmla="val 16667"/>
              </a:avLst>
            </a:prstGeom>
            <a:solidFill>
              <a:schemeClr val="accent4">
                <a:alpha val="24706"/>
              </a:schemeClr>
            </a:solidFill>
            <a:ln w="9525">
              <a:solidFill>
                <a:srgbClr val="006633"/>
              </a:solidFill>
              <a:round/>
              <a:headEnd/>
              <a:tailEnd/>
            </a:ln>
          </p:spPr>
          <p:txBody>
            <a:bodyPr lIns="92075" tIns="46038" rIns="92075" bIns="46038"/>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defRPr/>
              </a:pPr>
              <a:endParaRPr lang="en-US" altLang="en-US" sz="2000">
                <a:solidFill>
                  <a:srgbClr val="005542"/>
                </a:solidFill>
                <a:latin typeface="Verdana" pitchFamily="34" charset="0"/>
              </a:endParaRPr>
            </a:p>
          </p:txBody>
        </p:sp>
        <p:sp>
          <p:nvSpPr>
            <p:cNvPr id="51262" name="TextBox 26"/>
            <p:cNvSpPr txBox="1">
              <a:spLocks noChangeArrowheads="1"/>
            </p:cNvSpPr>
            <p:nvPr/>
          </p:nvSpPr>
          <p:spPr bwMode="auto">
            <a:xfrm>
              <a:off x="6842813" y="3932378"/>
              <a:ext cx="130889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round/>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0"/>
                </a:spcBef>
                <a:buFont typeface="Wingdings" pitchFamily="2" charset="2"/>
                <a:buNone/>
              </a:pPr>
              <a:r>
                <a:rPr lang="en-US" altLang="en-US" sz="1000">
                  <a:cs typeface="Arial" charset="0"/>
                </a:rPr>
                <a:t>Alexander Leiken</a:t>
              </a:r>
            </a:p>
            <a:p>
              <a:pPr algn="ctr" eaLnBrk="1" hangingPunct="1">
                <a:spcBef>
                  <a:spcPct val="0"/>
                </a:spcBef>
                <a:buFont typeface="Wingdings" pitchFamily="2" charset="2"/>
                <a:buNone/>
              </a:pPr>
              <a:r>
                <a:rPr lang="en-US" altLang="en-US" sz="1000">
                  <a:cs typeface="Arial" charset="0"/>
                </a:rPr>
                <a:t>Manager </a:t>
              </a:r>
            </a:p>
            <a:p>
              <a:pPr algn="ctr" eaLnBrk="1" hangingPunct="1">
                <a:spcBef>
                  <a:spcPct val="0"/>
                </a:spcBef>
                <a:buFont typeface="Wingdings" pitchFamily="2" charset="2"/>
                <a:buNone/>
              </a:pPr>
              <a:r>
                <a:rPr lang="en-US" altLang="en-US" sz="1000">
                  <a:cs typeface="Arial" charset="0"/>
                </a:rPr>
                <a:t>Research Analyst</a:t>
              </a:r>
            </a:p>
          </p:txBody>
        </p:sp>
      </p:grpSp>
      <p:grpSp>
        <p:nvGrpSpPr>
          <p:cNvPr id="3" name="Group 21"/>
          <p:cNvGrpSpPr>
            <a:grpSpLocks/>
          </p:cNvGrpSpPr>
          <p:nvPr/>
        </p:nvGrpSpPr>
        <p:grpSpPr bwMode="auto">
          <a:xfrm>
            <a:off x="7156133" y="6390642"/>
            <a:ext cx="1395253" cy="658495"/>
            <a:chOff x="5028993" y="5182393"/>
            <a:chExt cx="1347846" cy="581025"/>
          </a:xfrm>
        </p:grpSpPr>
        <p:sp>
          <p:nvSpPr>
            <p:cNvPr id="82" name="Rounded Rectangle 63"/>
            <p:cNvSpPr>
              <a:spLocks noChangeArrowheads="1"/>
            </p:cNvSpPr>
            <p:nvPr/>
          </p:nvSpPr>
          <p:spPr bwMode="auto">
            <a:xfrm>
              <a:off x="5098155" y="5182393"/>
              <a:ext cx="1214580" cy="581025"/>
            </a:xfrm>
            <a:prstGeom prst="roundRect">
              <a:avLst>
                <a:gd name="adj" fmla="val 16667"/>
              </a:avLst>
            </a:prstGeom>
            <a:solidFill>
              <a:schemeClr val="accent4">
                <a:alpha val="24706"/>
              </a:schemeClr>
            </a:solidFill>
            <a:ln w="9525">
              <a:solidFill>
                <a:srgbClr val="006633"/>
              </a:solidFill>
              <a:round/>
              <a:headEnd/>
              <a:tailEnd/>
            </a:ln>
          </p:spPr>
          <p:txBody>
            <a:bodyPr lIns="92075" tIns="46038" rIns="92075" bIns="46038"/>
            <a:lstStyle/>
            <a:p>
              <a:pPr marL="381970" indent="-381970">
                <a:defRPr/>
              </a:pPr>
              <a:endParaRPr lang="en-US" sz="1000" dirty="0"/>
            </a:p>
          </p:txBody>
        </p:sp>
        <p:sp>
          <p:nvSpPr>
            <p:cNvPr id="51260" name="TextBox 30"/>
            <p:cNvSpPr txBox="1">
              <a:spLocks noChangeArrowheads="1"/>
            </p:cNvSpPr>
            <p:nvPr/>
          </p:nvSpPr>
          <p:spPr bwMode="auto">
            <a:xfrm>
              <a:off x="5028993" y="5230018"/>
              <a:ext cx="1347846" cy="3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0"/>
                </a:spcBef>
                <a:buFontTx/>
                <a:buNone/>
              </a:pPr>
              <a:r>
                <a:rPr lang="en-US" altLang="en-US" sz="1000" dirty="0">
                  <a:cs typeface="Arial" charset="0"/>
                </a:rPr>
                <a:t>Giuseppe Infusino</a:t>
              </a:r>
            </a:p>
            <a:p>
              <a:pPr algn="ctr" eaLnBrk="1" hangingPunct="1">
                <a:spcBef>
                  <a:spcPct val="0"/>
                </a:spcBef>
                <a:buFontTx/>
                <a:buNone/>
              </a:pPr>
              <a:r>
                <a:rPr lang="en-US" altLang="en-US" sz="1000" dirty="0">
                  <a:cs typeface="Arial" charset="0"/>
                </a:rPr>
                <a:t>Investment Associate</a:t>
              </a:r>
            </a:p>
          </p:txBody>
        </p:sp>
      </p:grpSp>
      <p:grpSp>
        <p:nvGrpSpPr>
          <p:cNvPr id="51233" name="Group 20"/>
          <p:cNvGrpSpPr>
            <a:grpSpLocks/>
          </p:cNvGrpSpPr>
          <p:nvPr/>
        </p:nvGrpSpPr>
        <p:grpSpPr bwMode="auto">
          <a:xfrm>
            <a:off x="7795260" y="4965703"/>
            <a:ext cx="1257300" cy="658495"/>
            <a:chOff x="5100638" y="3876675"/>
            <a:chExt cx="1214437" cy="581025"/>
          </a:xfrm>
        </p:grpSpPr>
        <p:sp>
          <p:nvSpPr>
            <p:cNvPr id="51257" name="Rounded Rectangle 63"/>
            <p:cNvSpPr>
              <a:spLocks noChangeArrowheads="1"/>
            </p:cNvSpPr>
            <p:nvPr/>
          </p:nvSpPr>
          <p:spPr bwMode="auto">
            <a:xfrm>
              <a:off x="5100638" y="3876675"/>
              <a:ext cx="1214437" cy="581025"/>
            </a:xfrm>
            <a:prstGeom prst="roundRect">
              <a:avLst>
                <a:gd name="adj" fmla="val 16667"/>
              </a:avLst>
            </a:prstGeom>
            <a:solidFill>
              <a:schemeClr val="accent2"/>
            </a:solidFill>
            <a:ln w="9525">
              <a:solidFill>
                <a:srgbClr val="006633"/>
              </a:solidFill>
              <a:round/>
              <a:headEnd/>
              <a:tailEnd/>
            </a:ln>
          </p:spPr>
          <p:txBody>
            <a:bodyPr lIns="92075" tIns="46038" rIns="92075" bIns="46038"/>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pPr>
              <a:endParaRPr lang="en-US" altLang="en-US" sz="2000">
                <a:solidFill>
                  <a:srgbClr val="005542"/>
                </a:solidFill>
                <a:latin typeface="Verdana" pitchFamily="34" charset="0"/>
              </a:endParaRPr>
            </a:p>
          </p:txBody>
        </p:sp>
        <p:sp>
          <p:nvSpPr>
            <p:cNvPr id="51258" name="Text Box 11"/>
            <p:cNvSpPr txBox="1">
              <a:spLocks noChangeArrowheads="1"/>
            </p:cNvSpPr>
            <p:nvPr/>
          </p:nvSpPr>
          <p:spPr bwMode="auto">
            <a:xfrm>
              <a:off x="5110759" y="3962400"/>
              <a:ext cx="113764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0"/>
                </a:spcBef>
                <a:buFontTx/>
                <a:buNone/>
              </a:pPr>
              <a:r>
                <a:rPr lang="en-US" altLang="en-US" sz="1000" dirty="0">
                  <a:solidFill>
                    <a:schemeClr val="bg2"/>
                  </a:solidFill>
                  <a:cs typeface="Arial" charset="0"/>
                </a:rPr>
                <a:t>Joseph </a:t>
              </a:r>
              <a:r>
                <a:rPr lang="en-US" altLang="en-US" sz="1000" dirty="0" err="1">
                  <a:solidFill>
                    <a:schemeClr val="bg2"/>
                  </a:solidFill>
                  <a:cs typeface="Arial" charset="0"/>
                </a:rPr>
                <a:t>Jehl</a:t>
              </a:r>
              <a:r>
                <a:rPr lang="en-US" altLang="en-US" sz="1000" dirty="0">
                  <a:solidFill>
                    <a:schemeClr val="bg2"/>
                  </a:solidFill>
                  <a:cs typeface="Arial" charset="0"/>
                </a:rPr>
                <a:t>, CFA</a:t>
              </a:r>
            </a:p>
            <a:p>
              <a:pPr algn="ctr">
                <a:spcBef>
                  <a:spcPct val="0"/>
                </a:spcBef>
                <a:buFontTx/>
                <a:buNone/>
              </a:pPr>
              <a:r>
                <a:rPr lang="en-US" altLang="en-US" sz="1000" dirty="0">
                  <a:solidFill>
                    <a:schemeClr val="bg2"/>
                  </a:solidFill>
                  <a:cs typeface="Arial" charset="0"/>
                </a:rPr>
                <a:t>Consultant</a:t>
              </a:r>
            </a:p>
          </p:txBody>
        </p:sp>
      </p:grpSp>
      <p:grpSp>
        <p:nvGrpSpPr>
          <p:cNvPr id="51234" name="Group 24"/>
          <p:cNvGrpSpPr>
            <a:grpSpLocks/>
          </p:cNvGrpSpPr>
          <p:nvPr/>
        </p:nvGrpSpPr>
        <p:grpSpPr bwMode="auto">
          <a:xfrm>
            <a:off x="5448302" y="4251433"/>
            <a:ext cx="1416207" cy="658495"/>
            <a:chOff x="1725778" y="3846577"/>
            <a:chExt cx="1426626" cy="581025"/>
          </a:xfrm>
        </p:grpSpPr>
        <p:sp>
          <p:nvSpPr>
            <p:cNvPr id="51255" name="Rounded Rectangle 63"/>
            <p:cNvSpPr>
              <a:spLocks noChangeArrowheads="1"/>
            </p:cNvSpPr>
            <p:nvPr/>
          </p:nvSpPr>
          <p:spPr bwMode="auto">
            <a:xfrm>
              <a:off x="1725778" y="3846577"/>
              <a:ext cx="1365059" cy="581025"/>
            </a:xfrm>
            <a:prstGeom prst="roundRect">
              <a:avLst>
                <a:gd name="adj" fmla="val 16667"/>
              </a:avLst>
            </a:prstGeom>
            <a:solidFill>
              <a:schemeClr val="accent4">
                <a:alpha val="24706"/>
              </a:schemeClr>
            </a:solidFill>
            <a:ln w="9525">
              <a:solidFill>
                <a:srgbClr val="006633"/>
              </a:solidFill>
              <a:round/>
              <a:headEnd/>
              <a:tailEnd/>
            </a:ln>
          </p:spPr>
          <p:txBody>
            <a:bodyPr lIns="92075" tIns="46038" rIns="92075" bIns="46038"/>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defRPr/>
              </a:pPr>
              <a:endParaRPr lang="en-US" altLang="en-US" sz="2000">
                <a:solidFill>
                  <a:srgbClr val="005542"/>
                </a:solidFill>
                <a:latin typeface="Verdana" pitchFamily="34" charset="0"/>
              </a:endParaRPr>
            </a:p>
          </p:txBody>
        </p:sp>
        <p:sp>
          <p:nvSpPr>
            <p:cNvPr id="51256" name="TextBox 26"/>
            <p:cNvSpPr txBox="1">
              <a:spLocks noChangeArrowheads="1"/>
            </p:cNvSpPr>
            <p:nvPr/>
          </p:nvSpPr>
          <p:spPr bwMode="auto">
            <a:xfrm>
              <a:off x="1767994" y="3894615"/>
              <a:ext cx="138441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0"/>
                </a:spcBef>
                <a:buFont typeface="Wingdings" pitchFamily="2" charset="2"/>
                <a:buNone/>
              </a:pPr>
              <a:r>
                <a:rPr lang="en-US" altLang="en-US" sz="1000" dirty="0">
                  <a:cs typeface="Arial" charset="0"/>
                </a:rPr>
                <a:t>Reed Harmon, CFA</a:t>
              </a:r>
            </a:p>
            <a:p>
              <a:pPr algn="ctr" eaLnBrk="1" hangingPunct="1">
                <a:spcBef>
                  <a:spcPct val="0"/>
                </a:spcBef>
                <a:buFont typeface="Wingdings" pitchFamily="2" charset="2"/>
                <a:buNone/>
              </a:pPr>
              <a:r>
                <a:rPr lang="en-US" altLang="en-US" sz="1000" dirty="0">
                  <a:cs typeface="Arial" charset="0"/>
                </a:rPr>
                <a:t>Senior Manager Research Analyst</a:t>
              </a:r>
            </a:p>
          </p:txBody>
        </p:sp>
      </p:grpSp>
      <p:sp>
        <p:nvSpPr>
          <p:cNvPr id="51236" name="TextBox 26"/>
          <p:cNvSpPr txBox="1">
            <a:spLocks noChangeArrowheads="1"/>
          </p:cNvSpPr>
          <p:nvPr/>
        </p:nvSpPr>
        <p:spPr bwMode="auto">
          <a:xfrm>
            <a:off x="1676400" y="4335992"/>
            <a:ext cx="1390015" cy="57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58" tIns="50929" rIns="101858" bIns="50929">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0"/>
              </a:spcBef>
              <a:buFont typeface="Wingdings" pitchFamily="2" charset="2"/>
              <a:buNone/>
            </a:pPr>
            <a:r>
              <a:rPr lang="en-US" altLang="en-US" sz="1000" dirty="0">
                <a:cs typeface="Arial" charset="0"/>
              </a:rPr>
              <a:t>Kasey </a:t>
            </a:r>
            <a:r>
              <a:rPr lang="en-US" altLang="en-US" sz="1000" dirty="0" err="1">
                <a:cs typeface="Arial" charset="0"/>
              </a:rPr>
              <a:t>Kuenzli</a:t>
            </a:r>
            <a:r>
              <a:rPr lang="en-US" altLang="en-US" sz="1000" dirty="0">
                <a:cs typeface="Arial" charset="0"/>
              </a:rPr>
              <a:t>, CFA </a:t>
            </a:r>
          </a:p>
          <a:p>
            <a:pPr algn="ctr" eaLnBrk="1" hangingPunct="1">
              <a:spcBef>
                <a:spcPct val="0"/>
              </a:spcBef>
              <a:buFont typeface="Wingdings" pitchFamily="2" charset="2"/>
              <a:buNone/>
            </a:pPr>
            <a:r>
              <a:rPr lang="en-US" altLang="en-US" sz="1000" dirty="0">
                <a:cs typeface="Arial" charset="0"/>
              </a:rPr>
              <a:t>Senior Manager Research Analyst</a:t>
            </a:r>
          </a:p>
        </p:txBody>
      </p:sp>
      <p:grpSp>
        <p:nvGrpSpPr>
          <p:cNvPr id="51237" name="Group 7"/>
          <p:cNvGrpSpPr>
            <a:grpSpLocks/>
          </p:cNvGrpSpPr>
          <p:nvPr/>
        </p:nvGrpSpPr>
        <p:grpSpPr bwMode="auto">
          <a:xfrm>
            <a:off x="1727043" y="3405826"/>
            <a:ext cx="1374299" cy="771842"/>
            <a:chOff x="1371071" y="3161186"/>
            <a:chExt cx="1214437" cy="571500"/>
          </a:xfrm>
        </p:grpSpPr>
        <p:sp>
          <p:nvSpPr>
            <p:cNvPr id="51251" name="Rounded Rectangle 60"/>
            <p:cNvSpPr>
              <a:spLocks noChangeArrowheads="1"/>
            </p:cNvSpPr>
            <p:nvPr/>
          </p:nvSpPr>
          <p:spPr bwMode="auto">
            <a:xfrm>
              <a:off x="1371071" y="3161186"/>
              <a:ext cx="1214437" cy="571500"/>
            </a:xfrm>
            <a:prstGeom prst="roundRect">
              <a:avLst>
                <a:gd name="adj" fmla="val 16667"/>
              </a:avLst>
            </a:prstGeom>
            <a:solidFill>
              <a:schemeClr val="accent2"/>
            </a:solidFill>
            <a:ln w="9525">
              <a:solidFill>
                <a:srgbClr val="006633"/>
              </a:solidFill>
              <a:round/>
              <a:headEnd/>
              <a:tailEnd/>
            </a:ln>
          </p:spPr>
          <p:txBody>
            <a:bodyPr lIns="92075" tIns="46038" rIns="92075" bIns="46038"/>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pPr>
              <a:endParaRPr lang="en-US" altLang="en-US" sz="2000">
                <a:solidFill>
                  <a:srgbClr val="005542"/>
                </a:solidFill>
                <a:latin typeface="Verdana" pitchFamily="34" charset="0"/>
              </a:endParaRPr>
            </a:p>
          </p:txBody>
        </p:sp>
        <p:sp>
          <p:nvSpPr>
            <p:cNvPr id="51252" name="Text Box 13"/>
            <p:cNvSpPr txBox="1">
              <a:spLocks noChangeArrowheads="1"/>
            </p:cNvSpPr>
            <p:nvPr/>
          </p:nvSpPr>
          <p:spPr bwMode="auto">
            <a:xfrm>
              <a:off x="1437746" y="3200499"/>
              <a:ext cx="11477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a:spcBef>
                  <a:spcPct val="0"/>
                </a:spcBef>
                <a:buFontTx/>
                <a:buNone/>
              </a:pPr>
              <a:r>
                <a:rPr lang="en-US" altLang="en-US" sz="1000" dirty="0">
                  <a:solidFill>
                    <a:schemeClr val="bg2"/>
                  </a:solidFill>
                  <a:cs typeface="Arial" charset="0"/>
                </a:rPr>
                <a:t>Joe </a:t>
              </a:r>
              <a:r>
                <a:rPr lang="en-US" altLang="en-US" sz="1000" dirty="0" err="1">
                  <a:solidFill>
                    <a:schemeClr val="bg2"/>
                  </a:solidFill>
                  <a:cs typeface="Arial" charset="0"/>
                </a:rPr>
                <a:t>Ledgerwood</a:t>
              </a:r>
              <a:r>
                <a:rPr lang="en-US" altLang="en-US" sz="1000" dirty="0">
                  <a:solidFill>
                    <a:schemeClr val="bg2"/>
                  </a:solidFill>
                  <a:cs typeface="Arial" charset="0"/>
                </a:rPr>
                <a:t>, CFA</a:t>
              </a:r>
            </a:p>
            <a:p>
              <a:pPr algn="ctr">
                <a:spcBef>
                  <a:spcPct val="0"/>
                </a:spcBef>
                <a:buFontTx/>
                <a:buNone/>
              </a:pPr>
              <a:r>
                <a:rPr lang="en-US" altLang="en-US" sz="1000" dirty="0">
                  <a:solidFill>
                    <a:schemeClr val="bg2"/>
                  </a:solidFill>
                  <a:cs typeface="Arial" charset="0"/>
                </a:rPr>
                <a:t>Domestic – Long Only</a:t>
              </a:r>
            </a:p>
          </p:txBody>
        </p:sp>
      </p:grpSp>
      <p:grpSp>
        <p:nvGrpSpPr>
          <p:cNvPr id="51239" name="Group 23"/>
          <p:cNvGrpSpPr>
            <a:grpSpLocks/>
          </p:cNvGrpSpPr>
          <p:nvPr/>
        </p:nvGrpSpPr>
        <p:grpSpPr bwMode="auto">
          <a:xfrm>
            <a:off x="3272036" y="4264398"/>
            <a:ext cx="1309686" cy="658495"/>
            <a:chOff x="3819836" y="3875247"/>
            <a:chExt cx="1186135" cy="581025"/>
          </a:xfrm>
        </p:grpSpPr>
        <p:sp>
          <p:nvSpPr>
            <p:cNvPr id="51249" name="Rounded Rectangle 63"/>
            <p:cNvSpPr>
              <a:spLocks noChangeArrowheads="1"/>
            </p:cNvSpPr>
            <p:nvPr/>
          </p:nvSpPr>
          <p:spPr bwMode="auto">
            <a:xfrm>
              <a:off x="3854235" y="3875247"/>
              <a:ext cx="1145016" cy="581025"/>
            </a:xfrm>
            <a:prstGeom prst="roundRect">
              <a:avLst>
                <a:gd name="adj" fmla="val 16667"/>
              </a:avLst>
            </a:prstGeom>
            <a:solidFill>
              <a:schemeClr val="accent4">
                <a:alpha val="24706"/>
              </a:schemeClr>
            </a:solidFill>
            <a:ln w="9525">
              <a:solidFill>
                <a:srgbClr val="006633"/>
              </a:solidFill>
              <a:round/>
              <a:headEnd/>
              <a:tailEnd/>
            </a:ln>
          </p:spPr>
          <p:txBody>
            <a:bodyPr lIns="92075" tIns="46038" rIns="92075" bIns="46038"/>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defRPr/>
              </a:pPr>
              <a:endParaRPr lang="en-US" altLang="en-US" sz="2000">
                <a:solidFill>
                  <a:srgbClr val="005542"/>
                </a:solidFill>
                <a:latin typeface="Verdana" pitchFamily="34" charset="0"/>
              </a:endParaRPr>
            </a:p>
          </p:txBody>
        </p:sp>
        <p:sp>
          <p:nvSpPr>
            <p:cNvPr id="51250" name="TextBox 26"/>
            <p:cNvSpPr txBox="1">
              <a:spLocks noChangeArrowheads="1"/>
            </p:cNvSpPr>
            <p:nvPr/>
          </p:nvSpPr>
          <p:spPr bwMode="auto">
            <a:xfrm>
              <a:off x="3819836" y="3892383"/>
              <a:ext cx="118613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0"/>
                </a:spcBef>
                <a:buFont typeface="Wingdings" pitchFamily="2" charset="2"/>
                <a:buNone/>
              </a:pPr>
              <a:r>
                <a:rPr lang="en-US" altLang="en-US" sz="1000" dirty="0">
                  <a:cs typeface="Arial" charset="0"/>
                </a:rPr>
                <a:t>Sonia Ruiz</a:t>
              </a:r>
            </a:p>
            <a:p>
              <a:pPr algn="ctr" eaLnBrk="1" hangingPunct="1">
                <a:spcBef>
                  <a:spcPct val="0"/>
                </a:spcBef>
                <a:buFont typeface="Wingdings" pitchFamily="2" charset="2"/>
                <a:buNone/>
              </a:pPr>
              <a:r>
                <a:rPr lang="en-US" altLang="en-US" sz="1000" dirty="0">
                  <a:cs typeface="Arial" charset="0"/>
                </a:rPr>
                <a:t>Manager </a:t>
              </a:r>
            </a:p>
            <a:p>
              <a:pPr algn="ctr" eaLnBrk="1" hangingPunct="1">
                <a:spcBef>
                  <a:spcPct val="0"/>
                </a:spcBef>
                <a:buFont typeface="Wingdings" pitchFamily="2" charset="2"/>
                <a:buNone/>
              </a:pPr>
              <a:r>
                <a:rPr lang="en-US" altLang="en-US" sz="1000" dirty="0">
                  <a:cs typeface="Arial" charset="0"/>
                </a:rPr>
                <a:t>Research Analyst</a:t>
              </a:r>
            </a:p>
          </p:txBody>
        </p:sp>
      </p:grpSp>
      <p:sp>
        <p:nvSpPr>
          <p:cNvPr id="7212" name="Title 2"/>
          <p:cNvSpPr>
            <a:spLocks noGrp="1"/>
          </p:cNvSpPr>
          <p:nvPr>
            <p:ph type="title"/>
          </p:nvPr>
        </p:nvSpPr>
        <p:spPr/>
        <p:txBody>
          <a:bodyPr/>
          <a:lstStyle/>
          <a:p>
            <a:pPr>
              <a:defRPr/>
            </a:pPr>
            <a:r>
              <a:rPr lang="en-US" altLang="en-US" sz="3100" dirty="0"/>
              <a:t>Investment Manager Research</a:t>
            </a:r>
          </a:p>
        </p:txBody>
      </p:sp>
      <p:sp>
        <p:nvSpPr>
          <p:cNvPr id="51241" name="Text Box 5"/>
          <p:cNvSpPr txBox="1">
            <a:spLocks noChangeArrowheads="1"/>
          </p:cNvSpPr>
          <p:nvPr/>
        </p:nvSpPr>
        <p:spPr bwMode="auto">
          <a:xfrm>
            <a:off x="470615" y="949960"/>
            <a:ext cx="9136380" cy="419206"/>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565" tIns="51284" rIns="102565" bIns="51284">
            <a:spAutoFit/>
          </a:bodyPr>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50000"/>
              </a:spcBef>
              <a:buFontTx/>
              <a:buNone/>
            </a:pPr>
            <a:r>
              <a:rPr kumimoji="1" lang="en-US" altLang="en-US" sz="2000" dirty="0">
                <a:solidFill>
                  <a:schemeClr val="accent2"/>
                </a:solidFill>
                <a:cs typeface="Arial" charset="0"/>
              </a:rPr>
              <a:t>Depth of Resources Contribute to Client Service</a:t>
            </a:r>
          </a:p>
        </p:txBody>
      </p:sp>
      <p:grpSp>
        <p:nvGrpSpPr>
          <p:cNvPr id="51242" name="Group 21"/>
          <p:cNvGrpSpPr>
            <a:grpSpLocks/>
          </p:cNvGrpSpPr>
          <p:nvPr/>
        </p:nvGrpSpPr>
        <p:grpSpPr bwMode="auto">
          <a:xfrm>
            <a:off x="8512971" y="6390642"/>
            <a:ext cx="1252061" cy="658495"/>
            <a:chOff x="6488053" y="5022054"/>
            <a:chExt cx="1214437" cy="581025"/>
          </a:xfrm>
        </p:grpSpPr>
        <p:sp>
          <p:nvSpPr>
            <p:cNvPr id="87" name="Rounded Rectangle 63"/>
            <p:cNvSpPr>
              <a:spLocks noChangeArrowheads="1"/>
            </p:cNvSpPr>
            <p:nvPr/>
          </p:nvSpPr>
          <p:spPr bwMode="auto">
            <a:xfrm>
              <a:off x="6488053" y="5022054"/>
              <a:ext cx="1214437" cy="581025"/>
            </a:xfrm>
            <a:prstGeom prst="roundRect">
              <a:avLst>
                <a:gd name="adj" fmla="val 16667"/>
              </a:avLst>
            </a:prstGeom>
            <a:solidFill>
              <a:schemeClr val="accent4">
                <a:alpha val="24706"/>
              </a:schemeClr>
            </a:solidFill>
            <a:ln w="9525">
              <a:solidFill>
                <a:srgbClr val="006633"/>
              </a:solidFill>
              <a:round/>
              <a:headEnd/>
              <a:tailEnd/>
            </a:ln>
          </p:spPr>
          <p:txBody>
            <a:bodyPr lIns="92075" tIns="46038" rIns="92075" bIns="46038"/>
            <a:lstStyle/>
            <a:p>
              <a:pPr marL="381970" indent="-381970">
                <a:defRPr/>
              </a:pPr>
              <a:endParaRPr lang="en-US" sz="1000" dirty="0"/>
            </a:p>
          </p:txBody>
        </p:sp>
        <p:sp>
          <p:nvSpPr>
            <p:cNvPr id="51248" name="TextBox 30"/>
            <p:cNvSpPr txBox="1">
              <a:spLocks noChangeArrowheads="1"/>
            </p:cNvSpPr>
            <p:nvPr/>
          </p:nvSpPr>
          <p:spPr bwMode="auto">
            <a:xfrm>
              <a:off x="6495674" y="5057149"/>
              <a:ext cx="119919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0"/>
                </a:spcBef>
                <a:buFontTx/>
                <a:buNone/>
              </a:pPr>
              <a:r>
                <a:rPr lang="en-US" altLang="en-US" sz="1000" dirty="0">
                  <a:cs typeface="Arial" charset="0"/>
                </a:rPr>
                <a:t>Zach Straebel</a:t>
              </a:r>
            </a:p>
            <a:p>
              <a:pPr algn="ctr" eaLnBrk="1" hangingPunct="1">
                <a:spcBef>
                  <a:spcPct val="0"/>
                </a:spcBef>
                <a:buFontTx/>
                <a:buNone/>
              </a:pPr>
              <a:r>
                <a:rPr lang="en-US" altLang="en-US" sz="1000" dirty="0">
                  <a:cs typeface="Arial" charset="0"/>
                </a:rPr>
                <a:t>Investment Analyst</a:t>
              </a:r>
            </a:p>
          </p:txBody>
        </p:sp>
      </p:grpSp>
      <p:cxnSp>
        <p:nvCxnSpPr>
          <p:cNvPr id="51244" name="Straight Connector 7168"/>
          <p:cNvCxnSpPr>
            <a:cxnSpLocks noChangeShapeType="1"/>
          </p:cNvCxnSpPr>
          <p:nvPr/>
        </p:nvCxnSpPr>
        <p:spPr bwMode="auto">
          <a:xfrm>
            <a:off x="0" y="2378498"/>
            <a:ext cx="0" cy="349218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245" name="Elbow Connector 7172"/>
          <p:cNvCxnSpPr>
            <a:cxnSpLocks noChangeShapeType="1"/>
          </p:cNvCxnSpPr>
          <p:nvPr/>
        </p:nvCxnSpPr>
        <p:spPr bwMode="auto">
          <a:xfrm rot="16200000" flipH="1">
            <a:off x="5337811" y="1939926"/>
            <a:ext cx="151130" cy="1452880"/>
          </a:xfrm>
          <a:prstGeom prst="bentConnector3">
            <a:avLst>
              <a:gd name="adj1" fmla="val 50000"/>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246" name="Straight Connector 7174"/>
          <p:cNvCxnSpPr>
            <a:cxnSpLocks noChangeShapeType="1"/>
          </p:cNvCxnSpPr>
          <p:nvPr/>
        </p:nvCxnSpPr>
        <p:spPr bwMode="auto">
          <a:xfrm>
            <a:off x="1664176" y="2331722"/>
            <a:ext cx="0" cy="41021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3" name="Straight Connector 38"/>
          <p:cNvCxnSpPr>
            <a:cxnSpLocks noChangeShapeType="1"/>
          </p:cNvCxnSpPr>
          <p:nvPr/>
        </p:nvCxnSpPr>
        <p:spPr bwMode="auto">
          <a:xfrm rot="10800000" flipV="1">
            <a:off x="251460" y="2331720"/>
            <a:ext cx="3415665" cy="1"/>
          </a:xfrm>
          <a:prstGeom prst="bentConnector3">
            <a:avLst>
              <a:gd name="adj1" fmla="val 50000"/>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9" name="Straight Connector 38"/>
          <p:cNvCxnSpPr>
            <a:cxnSpLocks noChangeShapeType="1"/>
          </p:cNvCxnSpPr>
          <p:nvPr/>
        </p:nvCxnSpPr>
        <p:spPr bwMode="auto">
          <a:xfrm rot="5400000" flipH="1" flipV="1">
            <a:off x="-1465476" y="4036433"/>
            <a:ext cx="3409425" cy="3"/>
          </a:xfrm>
          <a:prstGeom prst="bentConnector3">
            <a:avLst>
              <a:gd name="adj1" fmla="val 50000"/>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98" name="Group 4"/>
          <p:cNvGrpSpPr>
            <a:grpSpLocks/>
          </p:cNvGrpSpPr>
          <p:nvPr/>
        </p:nvGrpSpPr>
        <p:grpSpPr bwMode="auto">
          <a:xfrm>
            <a:off x="245186" y="3454401"/>
            <a:ext cx="1397872" cy="658495"/>
            <a:chOff x="122204" y="3200400"/>
            <a:chExt cx="1399832" cy="581025"/>
          </a:xfrm>
        </p:grpSpPr>
        <p:sp>
          <p:nvSpPr>
            <p:cNvPr id="99" name="Rounded Rectangle 66"/>
            <p:cNvSpPr>
              <a:spLocks noChangeArrowheads="1"/>
            </p:cNvSpPr>
            <p:nvPr/>
          </p:nvSpPr>
          <p:spPr bwMode="auto">
            <a:xfrm>
              <a:off x="212724" y="3200400"/>
              <a:ext cx="1281361" cy="581025"/>
            </a:xfrm>
            <a:prstGeom prst="roundRect">
              <a:avLst>
                <a:gd name="adj" fmla="val 16667"/>
              </a:avLst>
            </a:prstGeom>
            <a:solidFill>
              <a:schemeClr val="accent2"/>
            </a:solidFill>
            <a:ln w="9525">
              <a:solidFill>
                <a:srgbClr val="006633"/>
              </a:solidFill>
              <a:round/>
              <a:headEnd/>
              <a:tailEnd/>
            </a:ln>
          </p:spPr>
          <p:txBody>
            <a:bodyPr lIns="92075" tIns="46038" rIns="92075" bIns="46038"/>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pPr>
              <a:endParaRPr lang="en-US" altLang="en-US" sz="2000">
                <a:solidFill>
                  <a:srgbClr val="005542"/>
                </a:solidFill>
                <a:latin typeface="Verdana" pitchFamily="34" charset="0"/>
              </a:endParaRPr>
            </a:p>
          </p:txBody>
        </p:sp>
        <p:sp>
          <p:nvSpPr>
            <p:cNvPr id="100" name="Text Box 15"/>
            <p:cNvSpPr txBox="1">
              <a:spLocks noChangeArrowheads="1"/>
            </p:cNvSpPr>
            <p:nvPr/>
          </p:nvSpPr>
          <p:spPr bwMode="auto">
            <a:xfrm>
              <a:off x="122204" y="3244496"/>
              <a:ext cx="1399832" cy="41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0"/>
                </a:spcBef>
                <a:buFont typeface="Wingdings" pitchFamily="2" charset="2"/>
                <a:buNone/>
              </a:pPr>
              <a:r>
                <a:rPr lang="en-US" altLang="en-US" sz="1000" dirty="0">
                  <a:solidFill>
                    <a:schemeClr val="bg2"/>
                  </a:solidFill>
                  <a:cs typeface="Arial" charset="0"/>
                </a:rPr>
                <a:t>Matt Sturdivan Manager Research Consultant</a:t>
              </a:r>
            </a:p>
          </p:txBody>
        </p:sp>
      </p:grpSp>
      <p:grpSp>
        <p:nvGrpSpPr>
          <p:cNvPr id="51235" name="Group 24"/>
          <p:cNvGrpSpPr>
            <a:grpSpLocks/>
          </p:cNvGrpSpPr>
          <p:nvPr/>
        </p:nvGrpSpPr>
        <p:grpSpPr bwMode="auto">
          <a:xfrm>
            <a:off x="1528877" y="5411896"/>
            <a:ext cx="1257300" cy="658495"/>
            <a:chOff x="1843362" y="3857690"/>
            <a:chExt cx="1266826" cy="581025"/>
          </a:xfrm>
        </p:grpSpPr>
        <p:sp>
          <p:nvSpPr>
            <p:cNvPr id="51253" name="Rounded Rectangle 63"/>
            <p:cNvSpPr>
              <a:spLocks noChangeArrowheads="1"/>
            </p:cNvSpPr>
            <p:nvPr/>
          </p:nvSpPr>
          <p:spPr bwMode="auto">
            <a:xfrm>
              <a:off x="1876793" y="3857690"/>
              <a:ext cx="1214042" cy="581025"/>
            </a:xfrm>
            <a:prstGeom prst="roundRect">
              <a:avLst>
                <a:gd name="adj" fmla="val 16667"/>
              </a:avLst>
            </a:prstGeom>
            <a:solidFill>
              <a:schemeClr val="accent4">
                <a:alpha val="24706"/>
              </a:schemeClr>
            </a:solidFill>
            <a:ln w="9525">
              <a:solidFill>
                <a:srgbClr val="006633"/>
              </a:solidFill>
              <a:round/>
              <a:headEnd/>
              <a:tailEnd/>
            </a:ln>
          </p:spPr>
          <p:txBody>
            <a:bodyPr lIns="92075" tIns="46038" rIns="92075" bIns="46038"/>
            <a:lstStyle>
              <a:lvl1pPr marL="342900" indent="-342900"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eaLnBrk="1" hangingPunct="1">
                <a:spcBef>
                  <a:spcPct val="0"/>
                </a:spcBef>
                <a:buFont typeface="Wingdings" pitchFamily="2" charset="2"/>
                <a:buNone/>
                <a:defRPr/>
              </a:pPr>
              <a:endParaRPr lang="en-US" altLang="en-US" sz="2000">
                <a:solidFill>
                  <a:schemeClr val="bg2"/>
                </a:solidFill>
                <a:latin typeface="Verdana" pitchFamily="34" charset="0"/>
              </a:endParaRPr>
            </a:p>
          </p:txBody>
        </p:sp>
        <p:sp>
          <p:nvSpPr>
            <p:cNvPr id="51254" name="TextBox 26"/>
            <p:cNvSpPr txBox="1">
              <a:spLocks noChangeArrowheads="1"/>
            </p:cNvSpPr>
            <p:nvPr/>
          </p:nvSpPr>
          <p:spPr bwMode="auto">
            <a:xfrm>
              <a:off x="1843362" y="3956722"/>
              <a:ext cx="1266826" cy="3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defRPr>
              </a:lvl1pPr>
              <a:lvl2pPr marL="742950" indent="-285750" eaLnBrk="0" hangingPunct="0">
                <a:spcBef>
                  <a:spcPct val="20000"/>
                </a:spcBef>
                <a:buFont typeface="Arial" charset="0"/>
                <a:buChar char="–"/>
                <a:defRPr>
                  <a:solidFill>
                    <a:schemeClr val="tx1"/>
                  </a:solidFill>
                  <a:latin typeface="Arial" charset="0"/>
                </a:defRPr>
              </a:lvl2pPr>
              <a:lvl3pPr marL="1143000" indent="-228600" eaLnBrk="0" hangingPunct="0">
                <a:spcBef>
                  <a:spcPct val="20000"/>
                </a:spcBef>
                <a:buFont typeface="Arial" charset="0"/>
                <a:buChar char="•"/>
                <a:defRPr>
                  <a:solidFill>
                    <a:schemeClr val="tx1"/>
                  </a:solidFill>
                  <a:latin typeface="Arial" charset="0"/>
                </a:defRPr>
              </a:lvl3pPr>
              <a:lvl4pPr marL="1600200" indent="-228600" eaLnBrk="0" hangingPunct="0">
                <a:spcBef>
                  <a:spcPct val="20000"/>
                </a:spcBef>
                <a:buFont typeface="Arial" charset="0"/>
                <a:buChar char="–"/>
                <a:defRPr>
                  <a:solidFill>
                    <a:schemeClr val="tx1"/>
                  </a:solidFill>
                  <a:latin typeface="Arial" charset="0"/>
                </a:defRPr>
              </a:lvl4pPr>
              <a:lvl5pPr marL="2057400" indent="-228600" eaLnBrk="0" hangingPunct="0">
                <a:spcBef>
                  <a:spcPct val="20000"/>
                </a:spcBef>
                <a:buFont typeface="Arial" charset="0"/>
                <a:buChar char="»"/>
                <a:defRPr>
                  <a:solidFill>
                    <a:schemeClr val="tx1"/>
                  </a:solidFill>
                  <a:latin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defRPr>
              </a:lvl9pPr>
            </a:lstStyle>
            <a:p>
              <a:pPr algn="ctr" eaLnBrk="1" hangingPunct="1">
                <a:spcBef>
                  <a:spcPct val="0"/>
                </a:spcBef>
                <a:buFont typeface="Wingdings" pitchFamily="2" charset="2"/>
                <a:buNone/>
              </a:pPr>
              <a:r>
                <a:rPr lang="en-US" altLang="en-US" sz="1000" dirty="0">
                  <a:cs typeface="Arial" charset="0"/>
                </a:rPr>
                <a:t>Robin Norgren</a:t>
              </a:r>
            </a:p>
            <a:p>
              <a:pPr algn="ctr" eaLnBrk="1" hangingPunct="1">
                <a:spcBef>
                  <a:spcPct val="0"/>
                </a:spcBef>
                <a:buFont typeface="Wingdings" pitchFamily="2" charset="2"/>
                <a:buNone/>
              </a:pPr>
              <a:r>
                <a:rPr lang="en-US" altLang="en-US" sz="1000" dirty="0">
                  <a:cs typeface="Arial" charset="0"/>
                </a:rPr>
                <a:t>Data Analyst</a:t>
              </a:r>
            </a:p>
          </p:txBody>
        </p:sp>
      </p:grpSp>
      <p:sp>
        <p:nvSpPr>
          <p:cNvPr id="79" name="Slide Number Placeholder 1"/>
          <p:cNvSpPr txBox="1">
            <a:spLocks/>
          </p:cNvSpPr>
          <p:nvPr/>
        </p:nvSpPr>
        <p:spPr>
          <a:xfrm>
            <a:off x="2589373" y="7377741"/>
            <a:ext cx="4555160" cy="263046"/>
          </a:xfrm>
          <a:prstGeom prst="rect">
            <a:avLst/>
          </a:prstGeom>
        </p:spPr>
        <p:txBody>
          <a:bodyPr vert="horz" lIns="101882" tIns="50941" rIns="101882" bIns="50941" rtlCol="0" anchor="t" anchorCtr="0"/>
          <a:lstStyle>
            <a:defPPr>
              <a:defRPr lang="en-US"/>
            </a:defPPr>
            <a:lvl1pPr marL="0" algn="l" defTabSz="509412" rtl="0" eaLnBrk="1" latinLnBrk="0" hangingPunct="1">
              <a:defRPr sz="1000" kern="1200">
                <a:solidFill>
                  <a:schemeClr val="tx1">
                    <a:tint val="75000"/>
                  </a:schemeClr>
                </a:solidFill>
                <a:latin typeface="Arial"/>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pPr algn="ctr"/>
            <a:fld id="{13BA5BDA-CDBF-6649-8924-762F58EC49E4}" type="slidenum">
              <a:rPr lang="en-US" smtClean="0"/>
              <a:pPr algn="ctr"/>
              <a:t>9</a:t>
            </a:fld>
            <a:endParaRPr lang="en-US" dirty="0"/>
          </a:p>
        </p:txBody>
      </p:sp>
    </p:spTree>
    <p:extLst>
      <p:ext uri="{BB962C8B-B14F-4D97-AF65-F5344CB8AC3E}">
        <p14:creationId xmlns:p14="http://schemas.microsoft.com/office/powerpoint/2010/main" val="231079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 PDX">
  <a:themeElements>
    <a:clrScheme name="RVK">
      <a:dk1>
        <a:srgbClr val="576A79"/>
      </a:dk1>
      <a:lt1>
        <a:sysClr val="window" lastClr="FFFFFF"/>
      </a:lt1>
      <a:dk2>
        <a:srgbClr val="576A79"/>
      </a:dk2>
      <a:lt2>
        <a:srgbClr val="FFFFFF"/>
      </a:lt2>
      <a:accent1>
        <a:srgbClr val="95C43D"/>
      </a:accent1>
      <a:accent2>
        <a:srgbClr val="00AEEF"/>
      </a:accent2>
      <a:accent3>
        <a:srgbClr val="FFDD3C"/>
      </a:accent3>
      <a:accent4>
        <a:srgbClr val="F99A32"/>
      </a:accent4>
      <a:accent5>
        <a:srgbClr val="766953"/>
      </a:accent5>
      <a:accent6>
        <a:srgbClr val="BFBFBF"/>
      </a:accent6>
      <a:hlink>
        <a:srgbClr val="00AEEF"/>
      </a:hlink>
      <a:folHlink>
        <a:srgbClr val="7DD4D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Presentation PDX</Template>
  <TotalTime>1606</TotalTime>
  <Words>2055</Words>
  <Application>Microsoft Macintosh PowerPoint</Application>
  <PresentationFormat>Custom</PresentationFormat>
  <Paragraphs>392</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Presentation PDX</vt:lpstr>
      <vt:lpstr>Investment Program Overview</vt:lpstr>
      <vt:lpstr>Agenda</vt:lpstr>
      <vt:lpstr>About RVK</vt:lpstr>
      <vt:lpstr>Consulting Team</vt:lpstr>
      <vt:lpstr>Firm Overview</vt:lpstr>
      <vt:lpstr>RVK Client Base</vt:lpstr>
      <vt:lpstr>Consulting Services Overview</vt:lpstr>
      <vt:lpstr>RVK Culture</vt:lpstr>
      <vt:lpstr>Investment Manager Research</vt:lpstr>
      <vt:lpstr>Investment Manager Research</vt:lpstr>
      <vt:lpstr>Investment Portfolio Update</vt:lpstr>
      <vt:lpstr>Investment Program Cornerstones</vt:lpstr>
      <vt:lpstr>Investment Portfolio Update – Historical Growth</vt:lpstr>
      <vt:lpstr>Investment Portfolio Update – Risk Metrics</vt:lpstr>
      <vt:lpstr>Fiscal Year 2014 Review</vt:lpstr>
      <vt:lpstr>Recent &amp; Future Objectives</vt:lpstr>
      <vt:lpstr>Green Funds Research</vt:lpstr>
      <vt:lpstr>Investment Program Cornerstones: Green Funds</vt:lpstr>
      <vt:lpstr>Green Funds Research</vt:lpstr>
      <vt:lpstr>Green Fund Example</vt:lpstr>
      <vt:lpstr>Concerning Sectors: Holdings Screen</vt:lpstr>
      <vt:lpstr>Spending Policy Impact</vt:lpstr>
      <vt:lpstr>Green Fund Investment &amp; Spending Policy Impact</vt:lpstr>
      <vt:lpstr>PowerPoint Presentation</vt:lpstr>
    </vt:vector>
  </TitlesOfParts>
  <Company>R.V. Kuhns &amp; Associates,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Goes Here</dc:title>
  <dc:creator>Kyle Plitt</dc:creator>
  <cp:lastModifiedBy>Arianne Aryanpur</cp:lastModifiedBy>
  <cp:revision>49</cp:revision>
  <cp:lastPrinted>2014-09-25T15:38:44Z</cp:lastPrinted>
  <dcterms:created xsi:type="dcterms:W3CDTF">2014-09-17T17:30:55Z</dcterms:created>
  <dcterms:modified xsi:type="dcterms:W3CDTF">2015-04-06T19:51:26Z</dcterms:modified>
</cp:coreProperties>
</file>